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8" r:id="rId3"/>
    <p:sldId id="257" r:id="rId4"/>
    <p:sldId id="259" r:id="rId5"/>
    <p:sldId id="264" r:id="rId6"/>
    <p:sldId id="267" r:id="rId7"/>
    <p:sldId id="279" r:id="rId8"/>
    <p:sldId id="268" r:id="rId9"/>
    <p:sldId id="280" r:id="rId10"/>
    <p:sldId id="281" r:id="rId11"/>
    <p:sldId id="282" r:id="rId12"/>
    <p:sldId id="288" r:id="rId13"/>
    <p:sldId id="284" r:id="rId14"/>
    <p:sldId id="283" r:id="rId15"/>
    <p:sldId id="285" r:id="rId16"/>
    <p:sldId id="286" r:id="rId17"/>
    <p:sldId id="287" r:id="rId18"/>
    <p:sldId id="290" r:id="rId19"/>
    <p:sldId id="289" r:id="rId20"/>
    <p:sldId id="260" r:id="rId21"/>
    <p:sldId id="261" r:id="rId22"/>
    <p:sldId id="293" r:id="rId23"/>
    <p:sldId id="291" r:id="rId24"/>
    <p:sldId id="294" r:id="rId25"/>
    <p:sldId id="292" r:id="rId26"/>
    <p:sldId id="278" r:id="rId27"/>
  </p:sldIdLst>
  <p:sldSz cx="9144000" cy="5143500" type="screen16x9"/>
  <p:notesSz cx="6858000" cy="9144000"/>
  <p:embeddedFontLst>
    <p:embeddedFont>
      <p:font typeface="Raleway" pitchFamily="2" charset="0"/>
      <p:regular r:id="rId29"/>
      <p:bold r:id="rId30"/>
      <p:italic r:id="rId31"/>
      <p:boldItalic r:id="rId32"/>
    </p:embeddedFont>
    <p:embeddedFont>
      <p:font typeface="Raleway Light" pitchFamily="2" charset="0"/>
      <p:regular r:id="rId33"/>
      <p:italic r:id="rId34"/>
    </p:embeddedFont>
    <p:embeddedFont>
      <p:font typeface="Raleway Medium" pitchFamily="2" charset="0"/>
      <p:regular r:id="rId35"/>
      <p:italic r:id="rId36"/>
    </p:embeddedFont>
    <p:embeddedFont>
      <p:font typeface="Raleway SemiBold" pitchFamily="2" charset="0"/>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10" d="100"/>
          <a:sy n="110" d="100"/>
        </p:scale>
        <p:origin x="246" y="-6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401416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b61ea6080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b61ea608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EB6EFA80-9A63-850C-AB80-B61B7BA23BA1}"/>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3033FDD6-D1DB-B21D-1F84-2C239C78C4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1387990D-6F0D-A8D0-F4FB-69BBE19C15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59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b61ea608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b61ea608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7b61ea608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7b61ea608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b61ea608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b61ea608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b61ea6080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346D0B1D-D155-DED4-421A-E16681D7CA3C}"/>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4D867D6F-CA24-3D98-F3FA-15AAE2E94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C0AB226A-5308-0102-33D5-FDC4B8F219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42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E600FAEC-81B2-8DA8-D5F2-8674C7BE39A0}"/>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6EFB10DA-372B-3168-4F2D-E0FD5F1B9B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3F410616-CF5D-F9D2-C645-B06969781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38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3C4522D6-5895-8589-F217-A80690BCF5DD}"/>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6BAEECA9-E01C-FFAC-919C-2B748C365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CF3F0DAB-25E9-E1EA-4824-6AC29FBBE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424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00" y="1337340"/>
            <a:ext cx="9144000" cy="2651700"/>
          </a:xfrm>
          <a:prstGeom prst="rect">
            <a:avLst/>
          </a:prstGeom>
          <a:solidFill>
            <a:srgbClr val="F2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2400" y="1953400"/>
            <a:ext cx="4775400" cy="10977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lt1"/>
              </a:buClr>
              <a:buSzPts val="3800"/>
              <a:buFont typeface="Raleway SemiBold"/>
              <a:buNone/>
              <a:defRPr sz="3800">
                <a:solidFill>
                  <a:schemeClr val="lt1"/>
                </a:solidFill>
                <a:latin typeface="Raleway SemiBold"/>
                <a:ea typeface="Raleway SemiBold"/>
                <a:cs typeface="Raleway SemiBold"/>
                <a:sym typeface="Raleway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52400" y="3051175"/>
            <a:ext cx="4510800" cy="575700"/>
          </a:xfrm>
          <a:prstGeom prst="rect">
            <a:avLst/>
          </a:prstGeom>
          <a:ln>
            <a:noFill/>
          </a:ln>
        </p:spPr>
        <p:txBody>
          <a:bodyPr spcFirstLastPara="1" wrap="square" lIns="91425" tIns="91425" rIns="91425" bIns="91425" anchor="ctr" anchorCtr="0">
            <a:normAutofit/>
          </a:bodyPr>
          <a:lstStyle>
            <a:lvl1pPr lvl="0" rtl="0">
              <a:lnSpc>
                <a:spcPct val="100000"/>
              </a:lnSpc>
              <a:spcBef>
                <a:spcPts val="0"/>
              </a:spcBef>
              <a:spcAft>
                <a:spcPts val="0"/>
              </a:spcAft>
              <a:buClr>
                <a:schemeClr val="lt1"/>
              </a:buClr>
              <a:buSzPts val="2200"/>
              <a:buFont typeface="Raleway Medium"/>
              <a:buNone/>
              <a:defRPr sz="2200">
                <a:solidFill>
                  <a:schemeClr val="lt1"/>
                </a:solidFill>
                <a:latin typeface="Raleway Medium"/>
                <a:ea typeface="Raleway Medium"/>
                <a:cs typeface="Raleway Medium"/>
                <a:sym typeface="Raleway Medium"/>
              </a:defRPr>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pic>
        <p:nvPicPr>
          <p:cNvPr id="13" name="Google Shape;13;p2"/>
          <p:cNvPicPr preferRelativeResize="0"/>
          <p:nvPr/>
        </p:nvPicPr>
        <p:blipFill rotWithShape="1">
          <a:blip r:embed="rId2"/>
          <a:srcRect l="11500" t="8575" r="11214" b="8091"/>
          <a:stretch>
            <a:fillRect/>
          </a:stretch>
        </p:blipFill>
        <p:spPr>
          <a:xfrm>
            <a:off x="4757750" y="428625"/>
            <a:ext cx="4263401" cy="4286251"/>
          </a:xfrm>
          <a:prstGeom prst="rect">
            <a:avLst/>
          </a:prstGeom>
          <a:noFill/>
          <a:ln>
            <a:noFill/>
          </a:ln>
        </p:spPr>
      </p:pic>
      <p:sp>
        <p:nvSpPr>
          <p:cNvPr id="14" name="Google Shape;14;p2"/>
          <p:cNvSpPr txBox="1">
            <a:spLocks noGrp="1"/>
          </p:cNvSpPr>
          <p:nvPr>
            <p:ph type="sldNum" idx="12"/>
          </p:nvPr>
        </p:nvSpPr>
        <p:spPr>
          <a:xfrm>
            <a:off x="152400" y="4507400"/>
            <a:ext cx="2506200" cy="622500"/>
          </a:xfrm>
          <a:prstGeom prst="rect">
            <a:avLst/>
          </a:prstGeom>
          <a:ln>
            <a:noFill/>
          </a:ln>
        </p:spPr>
        <p:txBody>
          <a:bodyPr spcFirstLastPara="1" wrap="square" lIns="91425" tIns="91425" rIns="91425" bIns="91425" anchor="ctr" anchorCtr="0">
            <a:normAutofit lnSpcReduction="10000"/>
          </a:bodyPr>
          <a:lstStyle>
            <a:lvl1pPr lvl="0" algn="l" rtl="0">
              <a:lnSpc>
                <a:spcPct val="115000"/>
              </a:lnSpc>
              <a:buNone/>
              <a:defRPr sz="900" b="1">
                <a:solidFill>
                  <a:schemeClr val="dk1"/>
                </a:solidFill>
                <a:latin typeface="Raleway"/>
                <a:ea typeface="Raleway"/>
                <a:cs typeface="Raleway"/>
                <a:sym typeface="Raleway"/>
              </a:defRPr>
            </a:lvl1pPr>
            <a:lvl2pPr lvl="1" algn="l" rtl="0">
              <a:lnSpc>
                <a:spcPct val="115000"/>
              </a:lnSpc>
              <a:buNone/>
              <a:defRPr sz="900" b="1">
                <a:solidFill>
                  <a:schemeClr val="dk1"/>
                </a:solidFill>
                <a:latin typeface="Raleway"/>
                <a:ea typeface="Raleway"/>
                <a:cs typeface="Raleway"/>
                <a:sym typeface="Raleway"/>
              </a:defRPr>
            </a:lvl2pPr>
            <a:lvl3pPr lvl="2" algn="l" rtl="0">
              <a:lnSpc>
                <a:spcPct val="115000"/>
              </a:lnSpc>
              <a:buNone/>
              <a:defRPr sz="900" b="1">
                <a:solidFill>
                  <a:schemeClr val="dk1"/>
                </a:solidFill>
                <a:latin typeface="Raleway"/>
                <a:ea typeface="Raleway"/>
                <a:cs typeface="Raleway"/>
                <a:sym typeface="Raleway"/>
              </a:defRPr>
            </a:lvl3pPr>
            <a:lvl4pPr lvl="3" algn="l" rtl="0">
              <a:lnSpc>
                <a:spcPct val="115000"/>
              </a:lnSpc>
              <a:buNone/>
              <a:defRPr sz="900" b="1">
                <a:solidFill>
                  <a:schemeClr val="dk1"/>
                </a:solidFill>
                <a:latin typeface="Raleway"/>
                <a:ea typeface="Raleway"/>
                <a:cs typeface="Raleway"/>
                <a:sym typeface="Raleway"/>
              </a:defRPr>
            </a:lvl4pPr>
            <a:lvl5pPr lvl="4" algn="l" rtl="0">
              <a:lnSpc>
                <a:spcPct val="115000"/>
              </a:lnSpc>
              <a:buNone/>
              <a:defRPr sz="900" b="1">
                <a:solidFill>
                  <a:schemeClr val="dk1"/>
                </a:solidFill>
                <a:latin typeface="Raleway"/>
                <a:ea typeface="Raleway"/>
                <a:cs typeface="Raleway"/>
                <a:sym typeface="Raleway"/>
              </a:defRPr>
            </a:lvl5pPr>
            <a:lvl6pPr lvl="5" algn="l" rtl="0">
              <a:lnSpc>
                <a:spcPct val="115000"/>
              </a:lnSpc>
              <a:buNone/>
              <a:defRPr sz="900" b="1">
                <a:solidFill>
                  <a:schemeClr val="dk1"/>
                </a:solidFill>
                <a:latin typeface="Raleway"/>
                <a:ea typeface="Raleway"/>
                <a:cs typeface="Raleway"/>
                <a:sym typeface="Raleway"/>
              </a:defRPr>
            </a:lvl6pPr>
            <a:lvl7pPr lvl="6" algn="l" rtl="0">
              <a:lnSpc>
                <a:spcPct val="115000"/>
              </a:lnSpc>
              <a:buNone/>
              <a:defRPr sz="900" b="1">
                <a:solidFill>
                  <a:schemeClr val="dk1"/>
                </a:solidFill>
                <a:latin typeface="Raleway"/>
                <a:ea typeface="Raleway"/>
                <a:cs typeface="Raleway"/>
                <a:sym typeface="Raleway"/>
              </a:defRPr>
            </a:lvl7pPr>
            <a:lvl8pPr lvl="7" algn="l" rtl="0">
              <a:lnSpc>
                <a:spcPct val="115000"/>
              </a:lnSpc>
              <a:buNone/>
              <a:defRPr sz="900" b="1">
                <a:solidFill>
                  <a:schemeClr val="dk1"/>
                </a:solidFill>
                <a:latin typeface="Raleway"/>
                <a:ea typeface="Raleway"/>
                <a:cs typeface="Raleway"/>
                <a:sym typeface="Raleway"/>
              </a:defRPr>
            </a:lvl8pPr>
            <a:lvl9pPr lvl="8" algn="l" rtl="0">
              <a:lnSpc>
                <a:spcPct val="115000"/>
              </a:lnSpc>
              <a:buNone/>
              <a:defRPr sz="900" b="1">
                <a:solidFill>
                  <a:schemeClr val="dk1"/>
                </a:solidFill>
                <a:latin typeface="Raleway"/>
                <a:ea typeface="Raleway"/>
                <a:cs typeface="Raleway"/>
                <a:sym typeface="Raleway"/>
              </a:defRPr>
            </a:lvl9pPr>
          </a:lstStyle>
          <a:p>
            <a:pPr marL="0" lvl="0" indent="0" algn="l" rtl="0">
              <a:spcBef>
                <a:spcPts val="0"/>
              </a:spcBef>
              <a:spcAft>
                <a:spcPts val="0"/>
              </a:spcAft>
              <a:buNone/>
            </a:pPr>
            <a:r>
              <a:rPr lang="en-GB"/>
              <a:t>©</a:t>
            </a:r>
            <a:r>
              <a:rPr lang="en-GB" b="0">
                <a:latin typeface="Raleway Light"/>
                <a:ea typeface="Raleway Light"/>
                <a:cs typeface="Raleway Light"/>
                <a:sym typeface="Raleway Light"/>
              </a:rPr>
              <a:t>  Semester 20xx -</a:t>
            </a:r>
            <a:r>
              <a:rPr lang="en-GB"/>
              <a:t> Title. First &amp; Last Name</a:t>
            </a:r>
            <a:br>
              <a:rPr lang="en-GB" b="0">
                <a:latin typeface="Raleway Light"/>
                <a:ea typeface="Raleway Light"/>
                <a:cs typeface="Raleway Light"/>
                <a:sym typeface="Raleway Light"/>
              </a:rPr>
            </a:br>
            <a:r>
              <a:rPr lang="en-GB" b="0">
                <a:latin typeface="Raleway Light"/>
                <a:ea typeface="Raleway Light"/>
                <a:cs typeface="Raleway Light"/>
                <a:sym typeface="Raleway Light"/>
              </a:rPr>
              <a:t>Building, office No.</a:t>
            </a:r>
            <a:endParaRPr b="0">
              <a:latin typeface="Raleway Light"/>
              <a:ea typeface="Raleway Light"/>
              <a:cs typeface="Raleway Light"/>
              <a:sym typeface="Raleway Light"/>
            </a:endParaRPr>
          </a:p>
          <a:p>
            <a:pPr marL="0" lvl="0" indent="0" algn="l" rtl="0">
              <a:spcBef>
                <a:spcPts val="0"/>
              </a:spcBef>
              <a:spcAft>
                <a:spcPts val="0"/>
              </a:spcAft>
              <a:buNone/>
            </a:pPr>
            <a:r>
              <a:rPr lang="en-GB" b="0" u="sng">
                <a:solidFill>
                  <a:srgbClr val="F2735E"/>
                </a:solidFill>
                <a:latin typeface="Raleway Light"/>
                <a:ea typeface="Raleway Light"/>
                <a:cs typeface="Raleway Light"/>
                <a:sym typeface="Raleway Light"/>
                <a:hlinkClick r:id="rId3"/>
              </a:rPr>
              <a:t>someone@example.com</a:t>
            </a:r>
            <a:endParaRPr b="0">
              <a:solidFill>
                <a:srgbClr val="F2735E"/>
              </a:solidFill>
              <a:latin typeface="Raleway Light"/>
              <a:ea typeface="Raleway Light"/>
              <a:cs typeface="Raleway Light"/>
              <a:sym typeface="Raleway Light"/>
            </a:endParaRPr>
          </a:p>
        </p:txBody>
      </p:sp>
      <p:pic>
        <p:nvPicPr>
          <p:cNvPr id="15" name="Google Shape;15;p2"/>
          <p:cNvPicPr preferRelativeResize="0"/>
          <p:nvPr/>
        </p:nvPicPr>
        <p:blipFill>
          <a:blip r:embed="rId4"/>
          <a:stretch>
            <a:fillRect/>
          </a:stretch>
        </p:blipFill>
        <p:spPr>
          <a:xfrm>
            <a:off x="152400" y="196525"/>
            <a:ext cx="1785374" cy="622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type="blank">
  <p:cSld name="BLANK">
    <p:spTree>
      <p:nvGrpSpPr>
        <p:cNvPr id="1" name="Shape 61"/>
        <p:cNvGrpSpPr/>
        <p:nvPr/>
      </p:nvGrpSpPr>
      <p:grpSpPr>
        <a:xfrm>
          <a:off x="0" y="0"/>
          <a:ext cx="0" cy="0"/>
          <a:chOff x="0" y="0"/>
          <a:chExt cx="0" cy="0"/>
        </a:xfrm>
      </p:grpSpPr>
      <p:pic>
        <p:nvPicPr>
          <p:cNvPr id="62" name="Google Shape;62;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3" name="Google Shape;63;p12"/>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
        <p:nvSpPr>
          <p:cNvPr id="64" name="Google Shape;64;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pic>
        <p:nvPicPr>
          <p:cNvPr id="66" name="Google Shape;66;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9" name="Google Shape;69;p13"/>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0" y="1245900"/>
            <a:ext cx="9144000" cy="2651700"/>
          </a:xfrm>
          <a:prstGeom prst="rect">
            <a:avLst/>
          </a:prstGeom>
          <a:solidFill>
            <a:srgbClr val="F2735E"/>
          </a:solidFill>
          <a:effectLst>
            <a:outerShdw blurRad="71438" dist="19050" dir="5400000" algn="bl" rotWithShape="0">
              <a:srgbClr val="000000">
                <a:alpha val="51000"/>
              </a:srgbClr>
            </a:outerShdw>
          </a:effectLst>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18" name="Google Shape;18;p3"/>
          <p:cNvPicPr preferRelativeResize="0"/>
          <p:nvPr/>
        </p:nvPicPr>
        <p:blipFill>
          <a:blip r:embed="rId2">
            <a:alphaModFix amt="41000"/>
          </a:blip>
          <a:stretch>
            <a:fillRect/>
          </a:stretch>
        </p:blipFill>
        <p:spPr>
          <a:xfrm>
            <a:off x="7944725" y="4133099"/>
            <a:ext cx="887575" cy="820874"/>
          </a:xfrm>
          <a:prstGeom prst="rect">
            <a:avLst/>
          </a:prstGeom>
          <a:noFill/>
          <a:ln>
            <a:noFill/>
          </a:ln>
        </p:spPr>
      </p:pic>
      <p:pic>
        <p:nvPicPr>
          <p:cNvPr id="19" name="Google Shape;19;p3"/>
          <p:cNvPicPr preferRelativeResize="0"/>
          <p:nvPr/>
        </p:nvPicPr>
        <p:blipFill>
          <a:blip r:embed="rId3"/>
          <a:stretch>
            <a:fillRect/>
          </a:stretch>
        </p:blipFill>
        <p:spPr>
          <a:xfrm>
            <a:off x="152400" y="196525"/>
            <a:ext cx="1785374" cy="622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tx">
  <p:cSld name="TITLE_AND_BODY">
    <p:spTree>
      <p:nvGrpSpPr>
        <p:cNvPr id="1" name="Shape 20"/>
        <p:cNvGrpSpPr/>
        <p:nvPr/>
      </p:nvGrpSpPr>
      <p:grpSpPr>
        <a:xfrm>
          <a:off x="0" y="0"/>
          <a:ext cx="0" cy="0"/>
          <a:chOff x="0" y="0"/>
          <a:chExt cx="0" cy="0"/>
        </a:xfrm>
      </p:grpSpPr>
      <p:sp>
        <p:nvSpPr>
          <p:cNvPr id="21" name="Google Shape;21;p4"/>
          <p:cNvSpPr txBox="1"/>
          <p:nvPr/>
        </p:nvSpPr>
        <p:spPr>
          <a:xfrm>
            <a:off x="311700" y="445025"/>
            <a:ext cx="632700" cy="572700"/>
          </a:xfrm>
          <a:prstGeom prst="rect">
            <a:avLst/>
          </a:prstGeom>
          <a:solidFill>
            <a:srgbClr val="F2735E"/>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2" name="Google Shape;22;p4"/>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262625"/>
            <a:ext cx="8520600" cy="3230100"/>
          </a:xfrm>
          <a:prstGeom prst="rect">
            <a:avLst/>
          </a:prstGeom>
          <a:ln>
            <a:noFill/>
          </a:ln>
        </p:spPr>
        <p:txBody>
          <a:bodyPr spcFirstLastPara="1" wrap="square" lIns="91425" tIns="91425" rIns="91425" bIns="91425" anchor="t" anchorCtr="0">
            <a:normAutofit/>
          </a:bodyPr>
          <a:lstStyle>
            <a:lvl1pPr marL="457200" lvl="0" indent="-342900" rtl="0">
              <a:spcBef>
                <a:spcPts val="0"/>
              </a:spcBef>
              <a:spcAft>
                <a:spcPts val="0"/>
              </a:spcAft>
              <a:buSzPts val="1800"/>
              <a:buFont typeface="Raleway Light"/>
              <a:buChar char="●"/>
              <a:defRPr>
                <a:latin typeface="Raleway Light"/>
                <a:ea typeface="Raleway Light"/>
                <a:cs typeface="Raleway Light"/>
                <a:sym typeface="Raleway Light"/>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4" name="Google Shape;24;p4"/>
          <p:cNvPicPr preferRelativeResize="0"/>
          <p:nvPr/>
        </p:nvPicPr>
        <p:blipFill>
          <a:blip r:embed="rId2">
            <a:alphaModFix amt="41000"/>
          </a:blip>
          <a:stretch>
            <a:fillRect/>
          </a:stretch>
        </p:blipFill>
        <p:spPr>
          <a:xfrm>
            <a:off x="7944725" y="4133099"/>
            <a:ext cx="887575" cy="820874"/>
          </a:xfrm>
          <a:prstGeom prst="rect">
            <a:avLst/>
          </a:prstGeom>
          <a:noFill/>
          <a:ln>
            <a:noFill/>
          </a:ln>
        </p:spPr>
      </p:pic>
      <p:pic>
        <p:nvPicPr>
          <p:cNvPr id="25" name="Google Shape;25;p4"/>
          <p:cNvPicPr preferRelativeResize="0"/>
          <p:nvPr/>
        </p:nvPicPr>
        <p:blipFill>
          <a:blip r:embed="rId3"/>
          <a:stretch>
            <a:fillRect/>
          </a:stretch>
        </p:blipFill>
        <p:spPr>
          <a:xfrm>
            <a:off x="385035" y="526185"/>
            <a:ext cx="410374" cy="410374"/>
          </a:xfrm>
          <a:prstGeom prst="rect">
            <a:avLst/>
          </a:prstGeom>
          <a:noFill/>
          <a:ln w="9525" cap="flat" cmpd="sng">
            <a:solidFill>
              <a:srgbClr val="F2735E"/>
            </a:solidFill>
            <a:prstDash val="solid"/>
            <a:round/>
            <a:headEnd type="none" w="sm" len="sm"/>
            <a:tailEnd type="none" w="sm" len="sm"/>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9" name="Google Shape;29;p5"/>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0" name="Google Shape;30;p5"/>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3" name="Google Shape;33;p6"/>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4" name="Google Shape;34;p6"/>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8" name="Google Shape;38;p7"/>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9" name="Google Shape;39;p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2" name="Google Shape;42;p8"/>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43" name="Google Shape;43;p8"/>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pic>
        <p:nvPicPr>
          <p:cNvPr id="53" name="Google Shape;53;p10"/>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54" name="Google Shape;54;p10"/>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two columns">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1"/>
          <p:cNvSpPr txBox="1">
            <a:spLocks noGrp="1"/>
          </p:cNvSpPr>
          <p:nvPr>
            <p:ph type="body" idx="1"/>
          </p:nvPr>
        </p:nvSpPr>
        <p:spPr>
          <a:xfrm>
            <a:off x="3117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8" name="Google Shape;58;p11"/>
          <p:cNvSpPr txBox="1">
            <a:spLocks noGrp="1"/>
          </p:cNvSpPr>
          <p:nvPr>
            <p:ph type="body" idx="2"/>
          </p:nvPr>
        </p:nvSpPr>
        <p:spPr>
          <a:xfrm>
            <a:off x="48324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9" name="Google Shape;59;p11"/>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0" name="Google Shape;60;p11"/>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solidFill>
            <a:srgbClr val="F2735E"/>
          </a:solid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Raleway SemiBold"/>
              <a:buNone/>
              <a:defRPr sz="2800">
                <a:solidFill>
                  <a:schemeClr val="lt1"/>
                </a:solidFill>
                <a:latin typeface="Raleway SemiBold"/>
                <a:ea typeface="Raleway SemiBold"/>
                <a:cs typeface="Raleway SemiBold"/>
                <a:sym typeface="Raleway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311700" y="4568875"/>
            <a:ext cx="853200" cy="393600"/>
          </a:xfrm>
          <a:prstGeom prst="rect">
            <a:avLst/>
          </a:prstGeom>
          <a:noFill/>
          <a:ln>
            <a:noFill/>
          </a:ln>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GB"/>
              <a:t>Page - </a:t>
            </a:r>
            <a:fld id="{00000000-1234-1234-1234-123412341234}" type="slidenum">
              <a:rPr lang="en-GB"/>
              <a:t>‹#›</a:t>
            </a:fld>
            <a:endParaRPr>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 y="1953400"/>
            <a:ext cx="4775400" cy="109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ltLang="en-GB"/>
              <a:t>UI/UX Principles</a:t>
            </a:r>
          </a:p>
        </p:txBody>
      </p:sp>
      <p:sp>
        <p:nvSpPr>
          <p:cNvPr id="75" name="Google Shape;75;p14"/>
          <p:cNvSpPr txBox="1">
            <a:spLocks noGrp="1"/>
          </p:cNvSpPr>
          <p:nvPr>
            <p:ph type="subTitle" idx="1"/>
          </p:nvPr>
        </p:nvSpPr>
        <p:spPr>
          <a:xfrm>
            <a:off x="152400" y="3051175"/>
            <a:ext cx="4510800" cy="575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ltLang="en-GB" dirty="0"/>
              <a:t>Lab 4</a:t>
            </a:r>
          </a:p>
        </p:txBody>
      </p:sp>
      <p:sp>
        <p:nvSpPr>
          <p:cNvPr id="76" name="Google Shape;76;p14"/>
          <p:cNvSpPr txBox="1">
            <a:spLocks noGrp="1"/>
          </p:cNvSpPr>
          <p:nvPr>
            <p:ph type="sldNum" idx="12"/>
          </p:nvPr>
        </p:nvSpPr>
        <p:spPr>
          <a:xfrm>
            <a:off x="152400" y="4507400"/>
            <a:ext cx="2506200" cy="622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t>
            </a:r>
            <a:r>
              <a:rPr lang="en-GB" b="0">
                <a:latin typeface="Raleway Light"/>
                <a:ea typeface="Raleway Light"/>
                <a:cs typeface="Raleway Light"/>
                <a:sym typeface="Raleway Light"/>
              </a:rPr>
              <a:t>  </a:t>
            </a:r>
            <a:r>
              <a:rPr lang="en-US" altLang="en-GB" b="0">
                <a:latin typeface="Raleway Light"/>
                <a:ea typeface="Raleway Light"/>
                <a:cs typeface="Raleway Light"/>
                <a:sym typeface="Raleway Light"/>
              </a:rPr>
              <a:t>Spring2025</a:t>
            </a:r>
            <a:br>
              <a:rPr lang="en-GB" b="0">
                <a:latin typeface="Raleway Light"/>
                <a:ea typeface="Raleway Light"/>
                <a:cs typeface="Raleway Light"/>
                <a:sym typeface="Raleway Light"/>
              </a:rPr>
            </a:br>
            <a:endParaRPr b="0">
              <a:solidFill>
                <a:srgbClr val="F2735E"/>
              </a:solidFill>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E2C5-334F-070A-E170-24DED1D1B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0C18C-C051-75A9-152E-AB36BF25A845}"/>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1B5A3A9B-21ED-4A5F-EEA0-FE778C792A5B}"/>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3. Duplicate the Button</a:t>
            </a:r>
          </a:p>
          <a:p>
            <a:pPr algn="l">
              <a:lnSpc>
                <a:spcPts val="2400"/>
              </a:lnSpc>
            </a:pPr>
            <a:r>
              <a:rPr lang="en-US" sz="1200" b="0" i="0" dirty="0">
                <a:solidFill>
                  <a:srgbClr val="242424"/>
                </a:solidFill>
                <a:effectLst/>
                <a:latin typeface="Raleway" pitchFamily="2" charset="0"/>
              </a:rPr>
              <a:t>Duplicate the button Into three Buttons(Default, Secondary, Disable). change the color of each button, Click the button and press I to choose a color. Then block all the button and duplicate that, and press Shift + X to change the Primary into Secondary button.</a:t>
            </a:r>
          </a:p>
        </p:txBody>
      </p:sp>
      <p:sp>
        <p:nvSpPr>
          <p:cNvPr id="4" name="Slide Number Placeholder 3">
            <a:extLst>
              <a:ext uri="{FF2B5EF4-FFF2-40B4-BE49-F238E27FC236}">
                <a16:creationId xmlns:a16="http://schemas.microsoft.com/office/drawing/2014/main" id="{29FAD940-F251-F8F6-D55C-1DD8C3DD5725}"/>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10</a:t>
            </a:fld>
            <a:endParaRPr lang="en-GB"/>
          </a:p>
        </p:txBody>
      </p:sp>
      <p:pic>
        <p:nvPicPr>
          <p:cNvPr id="2050" name="Picture 2">
            <a:extLst>
              <a:ext uri="{FF2B5EF4-FFF2-40B4-BE49-F238E27FC236}">
                <a16:creationId xmlns:a16="http://schemas.microsoft.com/office/drawing/2014/main" id="{EC12DDA0-B3EA-787D-EADC-BFE9C8874AFA}"/>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2028825" y="2571749"/>
            <a:ext cx="5303792"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46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29C44-2173-24F8-3431-903FBDF9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5CC3C-65D1-C44C-E61D-C02340CC5DDB}"/>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3FE6AD2E-CD34-D439-C429-D897A575B99D}"/>
              </a:ext>
            </a:extLst>
          </p:cNvPr>
          <p:cNvSpPr>
            <a:spLocks noGrp="1"/>
          </p:cNvSpPr>
          <p:nvPr>
            <p:ph type="body" idx="1"/>
          </p:nvPr>
        </p:nvSpPr>
        <p:spPr/>
        <p:txBody>
          <a:bodyPr/>
          <a:lstStyle/>
          <a:p>
            <a:pPr marL="114300" indent="0" algn="l">
              <a:lnSpc>
                <a:spcPts val="2400"/>
              </a:lnSpc>
              <a:buNone/>
            </a:pPr>
            <a:r>
              <a:rPr lang="en-US" b="0" i="0" dirty="0">
                <a:solidFill>
                  <a:srgbClr val="242424"/>
                </a:solidFill>
                <a:effectLst/>
                <a:latin typeface="Raleway" pitchFamily="2" charset="0"/>
              </a:rPr>
              <a:t>4. </a:t>
            </a:r>
            <a:r>
              <a:rPr lang="en-US" b="1" i="0" dirty="0">
                <a:solidFill>
                  <a:srgbClr val="242424"/>
                </a:solidFill>
                <a:effectLst/>
                <a:latin typeface="Raleway" pitchFamily="2" charset="0"/>
              </a:rPr>
              <a:t>Make a Component set</a:t>
            </a:r>
          </a:p>
          <a:p>
            <a:pPr algn="l">
              <a:lnSpc>
                <a:spcPts val="2400"/>
              </a:lnSpc>
            </a:pPr>
            <a:r>
              <a:rPr lang="en-US" sz="1200" b="0" i="0" dirty="0">
                <a:solidFill>
                  <a:srgbClr val="242424"/>
                </a:solidFill>
                <a:effectLst/>
                <a:latin typeface="Raleway" pitchFamily="2" charset="0"/>
              </a:rPr>
              <a:t>Block all Buttons, right-click on it, and from the context menu, select “Create Component” or press the </a:t>
            </a:r>
            <a:r>
              <a:rPr lang="en-US" sz="1200" b="1" i="0" dirty="0">
                <a:solidFill>
                  <a:srgbClr val="242424"/>
                </a:solidFill>
                <a:effectLst/>
                <a:latin typeface="Raleway" pitchFamily="2" charset="0"/>
              </a:rPr>
              <a:t>Ctrl</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Alt</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K</a:t>
            </a:r>
            <a:r>
              <a:rPr lang="en-US" sz="1200" b="0" i="0" dirty="0">
                <a:solidFill>
                  <a:srgbClr val="242424"/>
                </a:solidFill>
                <a:effectLst/>
                <a:latin typeface="Raleway" pitchFamily="2" charset="0"/>
              </a:rPr>
              <a:t> (Windows) or </a:t>
            </a:r>
            <a:r>
              <a:rPr lang="en-US" sz="1200" b="1" i="0" dirty="0" err="1">
                <a:solidFill>
                  <a:srgbClr val="242424"/>
                </a:solidFill>
                <a:effectLst/>
                <a:latin typeface="Raleway" pitchFamily="2" charset="0"/>
              </a:rPr>
              <a:t>Cmd</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Option</a:t>
            </a:r>
            <a:r>
              <a:rPr lang="en-US" sz="1200" b="0" i="0" dirty="0">
                <a:solidFill>
                  <a:srgbClr val="242424"/>
                </a:solidFill>
                <a:effectLst/>
                <a:latin typeface="Raleway" pitchFamily="2" charset="0"/>
              </a:rPr>
              <a:t> + </a:t>
            </a:r>
            <a:r>
              <a:rPr lang="en-US" sz="1200" b="1" i="0" dirty="0">
                <a:solidFill>
                  <a:srgbClr val="242424"/>
                </a:solidFill>
                <a:effectLst/>
                <a:latin typeface="Raleway" pitchFamily="2" charset="0"/>
              </a:rPr>
              <a:t>K</a:t>
            </a:r>
            <a:r>
              <a:rPr lang="en-US" sz="1200" b="0" i="0" dirty="0">
                <a:solidFill>
                  <a:srgbClr val="242424"/>
                </a:solidFill>
                <a:effectLst/>
                <a:latin typeface="Raleway" pitchFamily="2" charset="0"/>
              </a:rPr>
              <a:t> (Mac) shortcut. You can also create a component by selecting the element and clicking the “Create Component Set” button in the top-right corner. Then Rename the Component.</a:t>
            </a:r>
          </a:p>
          <a:p>
            <a:pPr marL="114300" indent="0">
              <a:buNone/>
            </a:pPr>
            <a:endParaRPr lang="en-US" altLang="en-GB" dirty="0">
              <a:latin typeface="Raleway" pitchFamily="2" charset="0"/>
            </a:endParaRPr>
          </a:p>
        </p:txBody>
      </p:sp>
      <p:sp>
        <p:nvSpPr>
          <p:cNvPr id="4" name="Slide Number Placeholder 3">
            <a:extLst>
              <a:ext uri="{FF2B5EF4-FFF2-40B4-BE49-F238E27FC236}">
                <a16:creationId xmlns:a16="http://schemas.microsoft.com/office/drawing/2014/main" id="{06E99C4B-775B-8A17-3C84-02E80B2597E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11</a:t>
            </a:fld>
            <a:endParaRPr lang="en-GB"/>
          </a:p>
        </p:txBody>
      </p:sp>
      <p:pic>
        <p:nvPicPr>
          <p:cNvPr id="3074" name="Picture 2">
            <a:extLst>
              <a:ext uri="{FF2B5EF4-FFF2-40B4-BE49-F238E27FC236}">
                <a16:creationId xmlns:a16="http://schemas.microsoft.com/office/drawing/2014/main" id="{671A3B4E-465C-7FAF-3E97-654C605E1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839" y="2656114"/>
            <a:ext cx="6052457" cy="248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6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E2005-480C-25A8-956D-558B9192D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64CF8-F04F-8505-AE15-F93C3FEE4E9F}"/>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AB331C17-E4A9-B9F5-538A-5182288EE6AC}"/>
              </a:ext>
            </a:extLst>
          </p:cNvPr>
          <p:cNvSpPr>
            <a:spLocks noGrp="1"/>
          </p:cNvSpPr>
          <p:nvPr>
            <p:ph type="body" idx="1"/>
          </p:nvPr>
        </p:nvSpPr>
        <p:spPr/>
        <p:txBody>
          <a:bodyPr>
            <a:normAutofit/>
          </a:bodyPr>
          <a:lstStyle/>
          <a:p>
            <a:pPr marL="114300" indent="0" algn="l">
              <a:lnSpc>
                <a:spcPts val="2400"/>
              </a:lnSpc>
              <a:buNone/>
            </a:pPr>
            <a:r>
              <a:rPr lang="en-US" b="1" i="0" dirty="0">
                <a:solidFill>
                  <a:srgbClr val="242424"/>
                </a:solidFill>
                <a:effectLst/>
                <a:latin typeface="Raleway" pitchFamily="2" charset="0"/>
              </a:rPr>
              <a:t>5. Change the property name</a:t>
            </a:r>
          </a:p>
          <a:p>
            <a:pPr algn="l">
              <a:lnSpc>
                <a:spcPts val="2400"/>
              </a:lnSpc>
            </a:pPr>
            <a:r>
              <a:rPr lang="en-US" sz="1200" b="0" i="0" dirty="0">
                <a:solidFill>
                  <a:srgbClr val="242424"/>
                </a:solidFill>
                <a:effectLst/>
                <a:latin typeface="Raleway" pitchFamily="2" charset="0"/>
              </a:rPr>
              <a:t>In the right side bar there is a property 1, then change it to type.</a:t>
            </a:r>
          </a:p>
          <a:p>
            <a:pPr algn="l">
              <a:lnSpc>
                <a:spcPts val="2400"/>
              </a:lnSpc>
              <a:buFont typeface="Arial" panose="020B0604020202020204" pitchFamily="34" charset="0"/>
              <a:buChar char="•"/>
            </a:pPr>
            <a:r>
              <a:rPr lang="en-US" sz="1200" b="0" i="0" dirty="0">
                <a:solidFill>
                  <a:srgbClr val="242424"/>
                </a:solidFill>
                <a:effectLst/>
                <a:latin typeface="Raleway" pitchFamily="2" charset="0"/>
              </a:rPr>
              <a:t>Click all buttons Primary and change the Default next to Type into primary. And do the same thing with the secondary button</a:t>
            </a:r>
          </a:p>
          <a:p>
            <a:pPr algn="l">
              <a:lnSpc>
                <a:spcPts val="2400"/>
              </a:lnSpc>
            </a:pPr>
            <a:r>
              <a:rPr lang="en-US" sz="1200" b="0" i="0" dirty="0">
                <a:solidFill>
                  <a:srgbClr val="242424"/>
                </a:solidFill>
                <a:effectLst/>
                <a:latin typeface="Raleway" pitchFamily="2" charset="0"/>
              </a:rPr>
              <a:t>In the right side bar there is a property then add Variant, change the variant name into State.</a:t>
            </a:r>
          </a:p>
          <a:p>
            <a:pPr algn="l">
              <a:lnSpc>
                <a:spcPts val="2400"/>
              </a:lnSpc>
              <a:buFont typeface="Arial" panose="020B0604020202020204" pitchFamily="34" charset="0"/>
              <a:buChar char="•"/>
            </a:pPr>
            <a:r>
              <a:rPr lang="en-US" sz="1200" b="0" i="0" dirty="0">
                <a:solidFill>
                  <a:srgbClr val="242424"/>
                </a:solidFill>
                <a:effectLst/>
                <a:latin typeface="Raleway" pitchFamily="2" charset="0"/>
              </a:rPr>
              <a:t>Click both the Default button and change the Default next to State into Default(The default doesn’t need to be changed because it is automatic), but Hover and Disable need to change the name. So click both Hover button, change the Default next to Type into Hover. Do the same thing with the Disable button</a:t>
            </a:r>
          </a:p>
        </p:txBody>
      </p:sp>
      <p:sp>
        <p:nvSpPr>
          <p:cNvPr id="4" name="Slide Number Placeholder 3">
            <a:extLst>
              <a:ext uri="{FF2B5EF4-FFF2-40B4-BE49-F238E27FC236}">
                <a16:creationId xmlns:a16="http://schemas.microsoft.com/office/drawing/2014/main" id="{55F397DC-55A9-922D-547D-825B6D0B6E5A}"/>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12</a:t>
            </a:fld>
            <a:endParaRPr lang="en-GB"/>
          </a:p>
        </p:txBody>
      </p:sp>
    </p:spTree>
    <p:extLst>
      <p:ext uri="{BB962C8B-B14F-4D97-AF65-F5344CB8AC3E}">
        <p14:creationId xmlns:p14="http://schemas.microsoft.com/office/powerpoint/2010/main" val="230152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81FC-EE15-EAF1-B22D-DEE29C5E7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8F5CA-5228-6D92-F6CE-FC2FA6A2BB93}"/>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2C8E2E6E-4342-BC9A-CC18-2D18703E3B03}"/>
              </a:ext>
            </a:extLst>
          </p:cNvPr>
          <p:cNvSpPr>
            <a:spLocks noGrp="1"/>
          </p:cNvSpPr>
          <p:nvPr>
            <p:ph type="body" idx="1"/>
          </p:nvPr>
        </p:nvSpPr>
        <p:spPr/>
        <p:txBody>
          <a:bodyPr>
            <a:normAutofit/>
          </a:bodyPr>
          <a:lstStyle/>
          <a:p>
            <a:pPr marL="114300" indent="0" algn="l">
              <a:lnSpc>
                <a:spcPts val="2400"/>
              </a:lnSpc>
              <a:buNone/>
            </a:pPr>
            <a:r>
              <a:rPr lang="en-US" b="1" i="0" dirty="0">
                <a:solidFill>
                  <a:srgbClr val="242424"/>
                </a:solidFill>
                <a:effectLst/>
                <a:latin typeface="Raleway" pitchFamily="2" charset="0"/>
              </a:rPr>
              <a:t>5. Change the property name</a:t>
            </a:r>
          </a:p>
        </p:txBody>
      </p:sp>
      <p:sp>
        <p:nvSpPr>
          <p:cNvPr id="4" name="Slide Number Placeholder 3">
            <a:extLst>
              <a:ext uri="{FF2B5EF4-FFF2-40B4-BE49-F238E27FC236}">
                <a16:creationId xmlns:a16="http://schemas.microsoft.com/office/drawing/2014/main" id="{C0F10AEF-F7C6-D8D3-E0D5-124E04E21D89}"/>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13</a:t>
            </a:fld>
            <a:endParaRPr lang="en-GB"/>
          </a:p>
        </p:txBody>
      </p:sp>
      <p:pic>
        <p:nvPicPr>
          <p:cNvPr id="4098" name="Picture 2">
            <a:extLst>
              <a:ext uri="{FF2B5EF4-FFF2-40B4-BE49-F238E27FC236}">
                <a16:creationId xmlns:a16="http://schemas.microsoft.com/office/drawing/2014/main" id="{601A63DE-6573-B8B7-006C-1A22FCEE3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49" y="1759130"/>
            <a:ext cx="7201988" cy="288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0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6EC35-9F31-7AD6-8F4A-5BB213142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247F8-5CF0-C62C-DF4F-1A067B615516}"/>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7D7E86FC-D399-B920-6511-8D55082BF88B}"/>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6. Create a Boolean</a:t>
            </a:r>
          </a:p>
          <a:p>
            <a:pPr algn="l">
              <a:lnSpc>
                <a:spcPts val="2400"/>
              </a:lnSpc>
            </a:pPr>
            <a:r>
              <a:rPr lang="en-US" sz="1200" b="0" i="0" dirty="0">
                <a:solidFill>
                  <a:srgbClr val="242424"/>
                </a:solidFill>
                <a:effectLst/>
                <a:latin typeface="Raleway" pitchFamily="2" charset="0"/>
              </a:rPr>
              <a:t>Click the icon inside the button, then click the sign like the arrow below the icon to block all icons. on the right side bar there is a layer then press create </a:t>
            </a:r>
            <a:r>
              <a:rPr lang="en-US" sz="1200" b="0" i="0" dirty="0" err="1">
                <a:solidFill>
                  <a:srgbClr val="242424"/>
                </a:solidFill>
                <a:effectLst/>
                <a:latin typeface="Raleway" pitchFamily="2" charset="0"/>
              </a:rPr>
              <a:t>boolean</a:t>
            </a:r>
            <a:r>
              <a:rPr lang="en-US" sz="1200" b="0" i="0" dirty="0">
                <a:solidFill>
                  <a:srgbClr val="242424"/>
                </a:solidFill>
                <a:effectLst/>
                <a:latin typeface="Raleway" pitchFamily="2" charset="0"/>
              </a:rPr>
              <a:t> property, and named “icon” the condition is true. Do the same thing with the Button Text.</a:t>
            </a:r>
          </a:p>
        </p:txBody>
      </p:sp>
      <p:sp>
        <p:nvSpPr>
          <p:cNvPr id="4" name="Slide Number Placeholder 3">
            <a:extLst>
              <a:ext uri="{FF2B5EF4-FFF2-40B4-BE49-F238E27FC236}">
                <a16:creationId xmlns:a16="http://schemas.microsoft.com/office/drawing/2014/main" id="{AC465048-436B-A1DC-5EA3-1325004B41F2}"/>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14</a:t>
            </a:fld>
            <a:endParaRPr lang="en-GB"/>
          </a:p>
        </p:txBody>
      </p:sp>
      <p:pic>
        <p:nvPicPr>
          <p:cNvPr id="5122" name="Picture 2">
            <a:extLst>
              <a:ext uri="{FF2B5EF4-FFF2-40B4-BE49-F238E27FC236}">
                <a16:creationId xmlns:a16="http://schemas.microsoft.com/office/drawing/2014/main" id="{11502FD1-7F56-E67F-7CC4-2C97F5A13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06" y="2571750"/>
            <a:ext cx="707136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6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A8DBD-DF23-7B43-D431-28D9C46C8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CC845-B410-9053-3263-C31E7B30272E}"/>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C117D0C-D57D-BD12-0B34-CC29B6B0BFD3}"/>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7. Give a title to the button</a:t>
            </a:r>
          </a:p>
          <a:p>
            <a:pPr algn="l">
              <a:lnSpc>
                <a:spcPts val="2400"/>
              </a:lnSpc>
            </a:pPr>
            <a:r>
              <a:rPr lang="en-US" sz="1400" b="0" i="0" dirty="0">
                <a:solidFill>
                  <a:srgbClr val="242424"/>
                </a:solidFill>
                <a:effectLst/>
                <a:latin typeface="Raleway" pitchFamily="2" charset="0"/>
              </a:rPr>
              <a:t>Duplicate some Text, put the text above the Primary and Secondary buttons. give titles for the default, hover, and disable buttons</a:t>
            </a:r>
          </a:p>
        </p:txBody>
      </p:sp>
      <p:sp>
        <p:nvSpPr>
          <p:cNvPr id="4" name="Slide Number Placeholder 3">
            <a:extLst>
              <a:ext uri="{FF2B5EF4-FFF2-40B4-BE49-F238E27FC236}">
                <a16:creationId xmlns:a16="http://schemas.microsoft.com/office/drawing/2014/main" id="{FF9379C9-4468-C5C7-3D0D-59B7A9D30FE3}"/>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15</a:t>
            </a:fld>
            <a:endParaRPr lang="en-GB"/>
          </a:p>
        </p:txBody>
      </p:sp>
      <p:pic>
        <p:nvPicPr>
          <p:cNvPr id="7170" name="Picture 2">
            <a:extLst>
              <a:ext uri="{FF2B5EF4-FFF2-40B4-BE49-F238E27FC236}">
                <a16:creationId xmlns:a16="http://schemas.microsoft.com/office/drawing/2014/main" id="{479E0726-59CC-EBB8-DBB0-D75B1B4BB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2220686"/>
            <a:ext cx="6667500" cy="286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03F1-60BA-B88E-1933-BF2537091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2E465-32CA-7998-FA51-0A9A07C57828}"/>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2877BF60-8E29-8E68-467D-49316F1B8DD0}"/>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8. Create a Section</a:t>
            </a:r>
          </a:p>
          <a:p>
            <a:pPr algn="l">
              <a:lnSpc>
                <a:spcPts val="2400"/>
              </a:lnSpc>
            </a:pPr>
            <a:r>
              <a:rPr lang="en-US" sz="1400" b="0" i="0" dirty="0">
                <a:solidFill>
                  <a:srgbClr val="242424"/>
                </a:solidFill>
                <a:effectLst/>
                <a:latin typeface="Raleway" pitchFamily="2" charset="0"/>
              </a:rPr>
              <a:t>Click frame in the top right menu, or press F. Then choose section and all the Buttons and the tittles. Give the section a name “Component and Variants (Boolean)”</a:t>
            </a:r>
          </a:p>
          <a:p>
            <a:pPr marL="114300" indent="0">
              <a:buNone/>
            </a:pPr>
            <a:br>
              <a:rPr lang="en-US" dirty="0">
                <a:latin typeface="Raleway" pitchFamily="2" charset="0"/>
              </a:rPr>
            </a:br>
            <a:endParaRPr lang="en-US" sz="1200" b="0" i="0" dirty="0">
              <a:solidFill>
                <a:srgbClr val="242424"/>
              </a:solidFill>
              <a:effectLst/>
              <a:latin typeface="Raleway" pitchFamily="2" charset="0"/>
            </a:endParaRPr>
          </a:p>
        </p:txBody>
      </p:sp>
      <p:sp>
        <p:nvSpPr>
          <p:cNvPr id="4" name="Slide Number Placeholder 3">
            <a:extLst>
              <a:ext uri="{FF2B5EF4-FFF2-40B4-BE49-F238E27FC236}">
                <a16:creationId xmlns:a16="http://schemas.microsoft.com/office/drawing/2014/main" id="{1083242A-CB0C-8201-1ED0-EC91220810D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16</a:t>
            </a:fld>
            <a:endParaRPr lang="en-GB"/>
          </a:p>
        </p:txBody>
      </p:sp>
      <p:pic>
        <p:nvPicPr>
          <p:cNvPr id="8194" name="Picture 2">
            <a:extLst>
              <a:ext uri="{FF2B5EF4-FFF2-40B4-BE49-F238E27FC236}">
                <a16:creationId xmlns:a16="http://schemas.microsoft.com/office/drawing/2014/main" id="{80C7CEB4-B0B4-4C9D-2ABF-47BFC1A7F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17" y="2316480"/>
            <a:ext cx="6678658" cy="282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16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D6842-2680-19EB-8716-ABEB3791D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3CEA7-C3E5-FBCD-890E-938889A62BE9}"/>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7DFAC97-A5BC-5AA0-049B-1EC684844422}"/>
              </a:ext>
            </a:extLst>
          </p:cNvPr>
          <p:cNvSpPr>
            <a:spLocks noGrp="1"/>
          </p:cNvSpPr>
          <p:nvPr>
            <p:ph type="body" idx="1"/>
          </p:nvPr>
        </p:nvSpPr>
        <p:spPr>
          <a:xfrm>
            <a:off x="311700" y="1262625"/>
            <a:ext cx="8520600" cy="3074244"/>
          </a:xfrm>
        </p:spPr>
        <p:txBody>
          <a:bodyPr/>
          <a:lstStyle/>
          <a:p>
            <a:pPr algn="l">
              <a:lnSpc>
                <a:spcPts val="1800"/>
              </a:lnSpc>
            </a:pPr>
            <a:r>
              <a:rPr lang="en-US" b="1" i="1" u="sng" dirty="0">
                <a:solidFill>
                  <a:srgbClr val="242424"/>
                </a:solidFill>
                <a:effectLst/>
                <a:latin typeface="Raleway" pitchFamily="2" charset="0"/>
              </a:rPr>
              <a:t>Create Text Property</a:t>
            </a:r>
          </a:p>
          <a:p>
            <a:pPr algn="l">
              <a:lnSpc>
                <a:spcPts val="2400"/>
              </a:lnSpc>
              <a:buFont typeface="+mj-lt"/>
              <a:buAutoNum type="arabicPeriod"/>
            </a:pPr>
            <a:r>
              <a:rPr lang="en-US" b="1" i="0" dirty="0">
                <a:solidFill>
                  <a:srgbClr val="242424"/>
                </a:solidFill>
                <a:effectLst/>
                <a:latin typeface="Raleway" pitchFamily="2" charset="0"/>
              </a:rPr>
              <a:t>Duplicate the Boolean</a:t>
            </a:r>
          </a:p>
          <a:p>
            <a:pPr algn="l">
              <a:lnSpc>
                <a:spcPts val="2400"/>
              </a:lnSpc>
            </a:pPr>
            <a:r>
              <a:rPr lang="en-US" sz="1400" b="0" i="0" dirty="0">
                <a:solidFill>
                  <a:srgbClr val="242424"/>
                </a:solidFill>
                <a:effectLst/>
                <a:latin typeface="Raleway" pitchFamily="2" charset="0"/>
              </a:rPr>
              <a:t>Duplicate the </a:t>
            </a:r>
            <a:r>
              <a:rPr lang="en-US" sz="1400" b="0" i="0" dirty="0" err="1">
                <a:solidFill>
                  <a:srgbClr val="242424"/>
                </a:solidFill>
                <a:effectLst/>
                <a:latin typeface="Raleway" pitchFamily="2" charset="0"/>
              </a:rPr>
              <a:t>boolean</a:t>
            </a:r>
            <a:r>
              <a:rPr lang="en-US" sz="1400" b="0" i="0" dirty="0">
                <a:solidFill>
                  <a:srgbClr val="242424"/>
                </a:solidFill>
                <a:effectLst/>
                <a:latin typeface="Raleway" pitchFamily="2" charset="0"/>
              </a:rPr>
              <a:t> section, Rename the section name “Component and Variants (Text Property)”. Then rename Button v3 to Button v4</a:t>
            </a:r>
          </a:p>
        </p:txBody>
      </p:sp>
      <p:sp>
        <p:nvSpPr>
          <p:cNvPr id="4" name="Slide Number Placeholder 3">
            <a:extLst>
              <a:ext uri="{FF2B5EF4-FFF2-40B4-BE49-F238E27FC236}">
                <a16:creationId xmlns:a16="http://schemas.microsoft.com/office/drawing/2014/main" id="{1B809E03-A0C3-97E7-D5D2-6AF5EFEDDA60}"/>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17</a:t>
            </a:fld>
            <a:endParaRPr lang="en-GB"/>
          </a:p>
        </p:txBody>
      </p:sp>
      <p:pic>
        <p:nvPicPr>
          <p:cNvPr id="9218" name="Picture 2">
            <a:extLst>
              <a:ext uri="{FF2B5EF4-FFF2-40B4-BE49-F238E27FC236}">
                <a16:creationId xmlns:a16="http://schemas.microsoft.com/office/drawing/2014/main" id="{6D106527-81E6-EDB8-6441-E139E7B50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471" y="2443961"/>
            <a:ext cx="5446713" cy="269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169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808CF-097A-7AF5-C48A-B68CC510E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08CB3-FD0E-0C9C-5A95-EAD148E3EB33}"/>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D085946C-CF8E-A160-84A4-39D9639F39EB}"/>
              </a:ext>
            </a:extLst>
          </p:cNvPr>
          <p:cNvSpPr>
            <a:spLocks noGrp="1"/>
          </p:cNvSpPr>
          <p:nvPr>
            <p:ph type="body" idx="1"/>
          </p:nvPr>
        </p:nvSpPr>
        <p:spPr>
          <a:xfrm>
            <a:off x="311700" y="1262625"/>
            <a:ext cx="8520600" cy="3074244"/>
          </a:xfrm>
        </p:spPr>
        <p:txBody>
          <a:bodyPr/>
          <a:lstStyle/>
          <a:p>
            <a:pPr marL="114300" indent="0" algn="l">
              <a:lnSpc>
                <a:spcPts val="2400"/>
              </a:lnSpc>
              <a:buNone/>
            </a:pPr>
            <a:r>
              <a:rPr lang="en-US" b="1" i="0" dirty="0">
                <a:solidFill>
                  <a:srgbClr val="242424"/>
                </a:solidFill>
                <a:effectLst/>
                <a:latin typeface="Raleway" pitchFamily="2" charset="0"/>
              </a:rPr>
              <a:t>2. Create a Text Property</a:t>
            </a:r>
          </a:p>
          <a:p>
            <a:pPr algn="l">
              <a:lnSpc>
                <a:spcPts val="2400"/>
              </a:lnSpc>
            </a:pPr>
            <a:r>
              <a:rPr lang="en-US" sz="1400" b="0" i="0" dirty="0">
                <a:solidFill>
                  <a:srgbClr val="242424"/>
                </a:solidFill>
                <a:effectLst/>
                <a:latin typeface="Raleway" pitchFamily="2" charset="0"/>
              </a:rPr>
              <a:t>Click the Text inside the button, then click the sign like the arrow below the icon to block all Texts. on the right side bar there is a layer then press create Text property, and Rename it to “Label”.</a:t>
            </a:r>
          </a:p>
        </p:txBody>
      </p:sp>
      <p:sp>
        <p:nvSpPr>
          <p:cNvPr id="4" name="Slide Number Placeholder 3">
            <a:extLst>
              <a:ext uri="{FF2B5EF4-FFF2-40B4-BE49-F238E27FC236}">
                <a16:creationId xmlns:a16="http://schemas.microsoft.com/office/drawing/2014/main" id="{66EFA646-FEAA-1B5C-0597-85EE125A233D}"/>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18</a:t>
            </a:fld>
            <a:endParaRPr lang="en-GB"/>
          </a:p>
        </p:txBody>
      </p:sp>
      <p:pic>
        <p:nvPicPr>
          <p:cNvPr id="10242" name="Picture 2">
            <a:extLst>
              <a:ext uri="{FF2B5EF4-FFF2-40B4-BE49-F238E27FC236}">
                <a16:creationId xmlns:a16="http://schemas.microsoft.com/office/drawing/2014/main" id="{7DE61FF0-7A2A-D587-1402-1C6BBD14A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71" y="2571750"/>
            <a:ext cx="6766560" cy="257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76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E0643-3343-9309-4A65-BE8F1F188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0C403-922B-ABA2-5AA9-E00245055515}"/>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845446CF-7D7F-6F81-52F9-CA2040A324B0}"/>
              </a:ext>
            </a:extLst>
          </p:cNvPr>
          <p:cNvSpPr>
            <a:spLocks noGrp="1"/>
          </p:cNvSpPr>
          <p:nvPr>
            <p:ph type="body" idx="1"/>
          </p:nvPr>
        </p:nvSpPr>
        <p:spPr>
          <a:xfrm>
            <a:off x="311700" y="1262625"/>
            <a:ext cx="8520600" cy="3074244"/>
          </a:xfrm>
        </p:spPr>
        <p:txBody>
          <a:bodyPr/>
          <a:lstStyle/>
          <a:p>
            <a:pPr marL="114300" indent="0" algn="l">
              <a:lnSpc>
                <a:spcPts val="2400"/>
              </a:lnSpc>
              <a:buNone/>
            </a:pPr>
            <a:r>
              <a:rPr lang="en-US" b="1" i="0" dirty="0">
                <a:solidFill>
                  <a:srgbClr val="242424"/>
                </a:solidFill>
                <a:effectLst/>
                <a:latin typeface="Raleway" pitchFamily="2" charset="0"/>
              </a:rPr>
              <a:t>3. how to use Text Property</a:t>
            </a:r>
          </a:p>
          <a:p>
            <a:pPr algn="l">
              <a:lnSpc>
                <a:spcPts val="2400"/>
              </a:lnSpc>
            </a:pPr>
            <a:r>
              <a:rPr lang="en-US" sz="1400" b="0" i="0" dirty="0">
                <a:solidFill>
                  <a:srgbClr val="242424"/>
                </a:solidFill>
                <a:effectLst/>
                <a:latin typeface="Raleway" pitchFamily="2" charset="0"/>
              </a:rPr>
              <a:t>Take the button in assets, then take the button in the text property v4. In the right side bar there is a label then we can change the text in the button</a:t>
            </a:r>
          </a:p>
          <a:p>
            <a:pPr marL="114300" indent="0">
              <a:buNone/>
            </a:pPr>
            <a:endParaRPr lang="en-US" sz="1400" b="0" i="0" dirty="0">
              <a:solidFill>
                <a:srgbClr val="242424"/>
              </a:solidFill>
              <a:effectLst/>
              <a:latin typeface="Raleway" pitchFamily="2" charset="0"/>
            </a:endParaRPr>
          </a:p>
        </p:txBody>
      </p:sp>
      <p:sp>
        <p:nvSpPr>
          <p:cNvPr id="4" name="Slide Number Placeholder 3">
            <a:extLst>
              <a:ext uri="{FF2B5EF4-FFF2-40B4-BE49-F238E27FC236}">
                <a16:creationId xmlns:a16="http://schemas.microsoft.com/office/drawing/2014/main" id="{6D6B7E52-E5EF-5413-E75C-ED9AF9ED0692}"/>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19</a:t>
            </a:fld>
            <a:endParaRPr lang="en-GB"/>
          </a:p>
        </p:txBody>
      </p:sp>
      <p:pic>
        <p:nvPicPr>
          <p:cNvPr id="11266" name="Picture 2">
            <a:extLst>
              <a:ext uri="{FF2B5EF4-FFF2-40B4-BE49-F238E27FC236}">
                <a16:creationId xmlns:a16="http://schemas.microsoft.com/office/drawing/2014/main" id="{D0C2FFF7-FB53-8207-A12A-728849B9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2281645"/>
            <a:ext cx="6800850" cy="286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18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a:t>Agenda</a:t>
            </a:r>
          </a:p>
        </p:txBody>
      </p:sp>
      <p:sp>
        <p:nvSpPr>
          <p:cNvPr id="87" name="Google Shape;87;p16"/>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r>
              <a:rPr lang="en-US" b="1" dirty="0"/>
              <a:t>Boolean and Variants</a:t>
            </a:r>
          </a:p>
          <a:p>
            <a:pPr>
              <a:buFont typeface="Raleway"/>
              <a:buChar char="●"/>
            </a:pPr>
            <a:r>
              <a:rPr lang="en-US" b="1" dirty="0"/>
              <a:t>Organizing Project</a:t>
            </a:r>
          </a:p>
          <a:p>
            <a:pPr marL="114300" lvl="0" indent="0" algn="l" rtl="0">
              <a:spcBef>
                <a:spcPts val="0"/>
              </a:spcBef>
              <a:spcAft>
                <a:spcPts val="0"/>
              </a:spcAft>
              <a:buSzPts val="1800"/>
              <a:buNone/>
            </a:pPr>
            <a:endParaRPr lang="en-US" altLang="en-GB" dirty="0">
              <a:latin typeface="Raleway"/>
              <a:ea typeface="Raleway"/>
              <a:cs typeface="Raleway"/>
              <a:sym typeface="Raleway"/>
            </a:endParaRPr>
          </a:p>
          <a:p>
            <a:pPr marL="114300" lvl="0" indent="0" algn="l" rtl="0">
              <a:spcBef>
                <a:spcPts val="0"/>
              </a:spcBef>
              <a:spcAft>
                <a:spcPts val="0"/>
              </a:spcAft>
              <a:buSzPts val="1800"/>
              <a:buFont typeface="Raleway"/>
              <a:buNone/>
            </a:pPr>
            <a:endParaRPr lang="en-GB"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0" y="1245900"/>
            <a:ext cx="9144000" cy="2651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altLang="en-GB" dirty="0"/>
              <a:t>Organizing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algn="l">
              <a:spcBef>
                <a:spcPts val="450"/>
              </a:spcBef>
              <a:spcAft>
                <a:spcPts val="750"/>
              </a:spcAft>
            </a:pPr>
            <a:r>
              <a:rPr lang="en-US" b="0" i="0" dirty="0">
                <a:solidFill>
                  <a:srgbClr val="424242"/>
                </a:solidFill>
                <a:effectLst/>
                <a:latin typeface="Raleway" pitchFamily="2" charset="0"/>
              </a:rPr>
              <a:t>Organizing your projects in Figma can greatly improve your workflow and collaboration. Here are some best practices to help you get started:</a:t>
            </a:r>
          </a:p>
          <a:p>
            <a:pPr marL="114300" indent="0" algn="l">
              <a:spcBef>
                <a:spcPts val="150"/>
              </a:spcBef>
              <a:spcAft>
                <a:spcPts val="450"/>
              </a:spcAft>
              <a:buNone/>
            </a:pPr>
            <a:r>
              <a:rPr lang="en-US" b="1" i="0" u="sng" dirty="0">
                <a:solidFill>
                  <a:srgbClr val="424242"/>
                </a:solidFill>
                <a:effectLst/>
                <a:latin typeface="Raleway" pitchFamily="2" charset="0"/>
              </a:rPr>
              <a:t>1. Use Teams and Projects</a:t>
            </a:r>
          </a:p>
          <a:p>
            <a:pPr algn="l">
              <a:spcAft>
                <a:spcPts val="600"/>
              </a:spcAft>
              <a:buFont typeface="Arial" panose="020B0604020202020204" pitchFamily="34" charset="0"/>
              <a:buChar char="•"/>
            </a:pPr>
            <a:r>
              <a:rPr lang="en-US" sz="1200" b="0" i="0" dirty="0">
                <a:solidFill>
                  <a:srgbClr val="424242"/>
                </a:solidFill>
                <a:effectLst/>
                <a:latin typeface="Raleway" pitchFamily="2" charset="0"/>
              </a:rPr>
              <a:t>Teams: Create teams for different departments or projects. This helps manage permissions and keep workspaces organized.</a:t>
            </a:r>
          </a:p>
          <a:p>
            <a:pPr algn="l">
              <a:spcAft>
                <a:spcPts val="600"/>
              </a:spcAft>
              <a:buFont typeface="Arial" panose="020B0604020202020204" pitchFamily="34" charset="0"/>
              <a:buChar char="•"/>
            </a:pPr>
            <a:r>
              <a:rPr lang="en-US" sz="1200" b="0" i="0" dirty="0">
                <a:solidFill>
                  <a:srgbClr val="424242"/>
                </a:solidFill>
                <a:effectLst/>
                <a:latin typeface="Raleway" pitchFamily="2" charset="0"/>
              </a:rPr>
              <a:t>Projects: Within each team, create projects to group related files together. For example, you might have separate projects for different features or phases of a product.</a:t>
            </a:r>
          </a:p>
        </p:txBody>
      </p:sp>
      <p:sp>
        <p:nvSpPr>
          <p:cNvPr id="106" name="Google Shape;106;p19"/>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21</a:t>
            </a:fld>
            <a:endParaRPr lang="en-GB"/>
          </a:p>
        </p:txBody>
      </p:sp>
      <p:pic>
        <p:nvPicPr>
          <p:cNvPr id="12290" name="Picture 2" descr="A visual representation of the Figma organizational structure. From top to bottom, the labels read: organization, workspace, team, project, file.">
            <a:extLst>
              <a:ext uri="{FF2B5EF4-FFF2-40B4-BE49-F238E27FC236}">
                <a16:creationId xmlns:a16="http://schemas.microsoft.com/office/drawing/2014/main" id="{A25A7FCC-7860-6E8D-1943-4EB1B5D6C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900" y="3622766"/>
            <a:ext cx="6037089" cy="1341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D7FBBC1-E0D5-BB2B-B726-36E62826AAB8}"/>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9143547C-7F09-4D61-BEDB-60C8317AB5B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44A8C653-6795-13DA-E7EF-F912ED480A4C}"/>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2. Structure Files and Pages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Files: Use files to separate major sections of your project. Each file can represent a different feature, user flow, or design phase.</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Pages: Use pages to organize different aspects of your design within each file. For example, you can have pages for wireframes, high-fidelity designs, and prototypes.</a:t>
            </a:r>
          </a:p>
        </p:txBody>
      </p:sp>
      <p:sp>
        <p:nvSpPr>
          <p:cNvPr id="106" name="Google Shape;106;p19">
            <a:extLst>
              <a:ext uri="{FF2B5EF4-FFF2-40B4-BE49-F238E27FC236}">
                <a16:creationId xmlns:a16="http://schemas.microsoft.com/office/drawing/2014/main" id="{8C1AC19F-09B1-8EF7-42A0-579847E5FC67}"/>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22</a:t>
            </a:fld>
            <a:endParaRPr lang="en-GB"/>
          </a:p>
        </p:txBody>
      </p:sp>
      <p:pic>
        <p:nvPicPr>
          <p:cNvPr id="3" name="Picture 2">
            <a:extLst>
              <a:ext uri="{FF2B5EF4-FFF2-40B4-BE49-F238E27FC236}">
                <a16:creationId xmlns:a16="http://schemas.microsoft.com/office/drawing/2014/main" id="{F70282B4-92D6-FBD4-2391-20D427DD8ACB}"/>
              </a:ext>
            </a:extLst>
          </p:cNvPr>
          <p:cNvPicPr>
            <a:picLocks noChangeAspect="1"/>
          </p:cNvPicPr>
          <p:nvPr/>
        </p:nvPicPr>
        <p:blipFill>
          <a:blip r:embed="rId3"/>
          <a:stretch>
            <a:fillRect/>
          </a:stretch>
        </p:blipFill>
        <p:spPr>
          <a:xfrm>
            <a:off x="1316082" y="2821577"/>
            <a:ext cx="2209800" cy="2140898"/>
          </a:xfrm>
          <a:prstGeom prst="rect">
            <a:avLst/>
          </a:prstGeom>
        </p:spPr>
      </p:pic>
      <p:pic>
        <p:nvPicPr>
          <p:cNvPr id="5" name="Picture 4">
            <a:extLst>
              <a:ext uri="{FF2B5EF4-FFF2-40B4-BE49-F238E27FC236}">
                <a16:creationId xmlns:a16="http://schemas.microsoft.com/office/drawing/2014/main" id="{DBC81460-054C-74FD-BE88-3246FFB8B728}"/>
              </a:ext>
            </a:extLst>
          </p:cNvPr>
          <p:cNvPicPr>
            <a:picLocks noChangeAspect="1"/>
          </p:cNvPicPr>
          <p:nvPr/>
        </p:nvPicPr>
        <p:blipFill>
          <a:blip r:embed="rId4"/>
          <a:srcRect l="18018"/>
          <a:stretch/>
        </p:blipFill>
        <p:spPr>
          <a:xfrm>
            <a:off x="3953690" y="2821577"/>
            <a:ext cx="4119155" cy="2140898"/>
          </a:xfrm>
          <a:prstGeom prst="rect">
            <a:avLst/>
          </a:prstGeom>
        </p:spPr>
      </p:pic>
    </p:spTree>
    <p:extLst>
      <p:ext uri="{BB962C8B-B14F-4D97-AF65-F5344CB8AC3E}">
        <p14:creationId xmlns:p14="http://schemas.microsoft.com/office/powerpoint/2010/main" val="884950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4FC068C-51F3-9491-A8E7-2B6218430FE9}"/>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F8DEC0E0-AE15-D4B0-B09E-DF704F857C1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DB5FB5A7-50AF-6329-57E9-5955E367B895}"/>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3. Use Frames and Layers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Frames: Use frames to define the boundaries of your design elements and group related objects together. This makes it easier to manage and navigate your designs.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Layers: Keep your layers organized by naming them clearly and grouping related elements. This helps in maintaining a clean and understandable structure.</a:t>
            </a:r>
          </a:p>
        </p:txBody>
      </p:sp>
      <p:sp>
        <p:nvSpPr>
          <p:cNvPr id="106" name="Google Shape;106;p19">
            <a:extLst>
              <a:ext uri="{FF2B5EF4-FFF2-40B4-BE49-F238E27FC236}">
                <a16:creationId xmlns:a16="http://schemas.microsoft.com/office/drawing/2014/main" id="{2A511A7E-051E-1C87-FE11-356858095694}"/>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23</a:t>
            </a:fld>
            <a:endParaRPr lang="en-GB"/>
          </a:p>
        </p:txBody>
      </p:sp>
      <p:pic>
        <p:nvPicPr>
          <p:cNvPr id="3" name="Picture 2">
            <a:extLst>
              <a:ext uri="{FF2B5EF4-FFF2-40B4-BE49-F238E27FC236}">
                <a16:creationId xmlns:a16="http://schemas.microsoft.com/office/drawing/2014/main" id="{352F34A8-C149-BE1C-C228-93AC25C64C46}"/>
              </a:ext>
            </a:extLst>
          </p:cNvPr>
          <p:cNvPicPr>
            <a:picLocks noChangeAspect="1"/>
          </p:cNvPicPr>
          <p:nvPr/>
        </p:nvPicPr>
        <p:blipFill>
          <a:blip r:embed="rId3"/>
          <a:stretch>
            <a:fillRect/>
          </a:stretch>
        </p:blipFill>
        <p:spPr>
          <a:xfrm>
            <a:off x="2812868" y="2877675"/>
            <a:ext cx="2534194" cy="2265825"/>
          </a:xfrm>
          <a:prstGeom prst="rect">
            <a:avLst/>
          </a:prstGeom>
        </p:spPr>
      </p:pic>
    </p:spTree>
    <p:extLst>
      <p:ext uri="{BB962C8B-B14F-4D97-AF65-F5344CB8AC3E}">
        <p14:creationId xmlns:p14="http://schemas.microsoft.com/office/powerpoint/2010/main" val="189649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E3022F8-70AF-C897-5198-94F55D488B46}"/>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59461123-C3CB-6919-6E8B-1714DC3821E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C4EED09E-742F-8BA3-D0CF-C228BF0B60DA}"/>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marL="114300" indent="0" algn="l">
              <a:spcBef>
                <a:spcPts val="150"/>
              </a:spcBef>
              <a:spcAft>
                <a:spcPts val="450"/>
              </a:spcAft>
              <a:buNone/>
            </a:pPr>
            <a:r>
              <a:rPr lang="en-US" b="1" i="0" u="sng" dirty="0">
                <a:solidFill>
                  <a:srgbClr val="424242"/>
                </a:solidFill>
                <a:effectLst/>
                <a:latin typeface="Raleway" pitchFamily="2" charset="0"/>
              </a:rPr>
              <a:t>4. Create Components and Variants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Components: Use components for reusable elements like buttons, icons, and form fields. This ensures consistency across your designs.</a:t>
            </a:r>
          </a:p>
          <a:p>
            <a:pPr algn="l">
              <a:spcAft>
                <a:spcPts val="600"/>
              </a:spcAft>
              <a:buFont typeface="Arial" panose="020B0604020202020204" pitchFamily="34" charset="0"/>
              <a:buChar char="•"/>
            </a:pPr>
            <a:r>
              <a:rPr lang="en-US" sz="1400" b="0" i="0" dirty="0">
                <a:solidFill>
                  <a:srgbClr val="424242"/>
                </a:solidFill>
                <a:effectLst/>
                <a:latin typeface="Raleway" pitchFamily="2" charset="0"/>
              </a:rPr>
              <a:t>Variants: Create variants for different states of a component (e.g., default, hover, active). This helps in managing different versions of a component within a single set.</a:t>
            </a:r>
          </a:p>
        </p:txBody>
      </p:sp>
      <p:sp>
        <p:nvSpPr>
          <p:cNvPr id="106" name="Google Shape;106;p19">
            <a:extLst>
              <a:ext uri="{FF2B5EF4-FFF2-40B4-BE49-F238E27FC236}">
                <a16:creationId xmlns:a16="http://schemas.microsoft.com/office/drawing/2014/main" id="{65E8FB90-6D48-82D7-33B4-BA1A3E8ED9B0}"/>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24</a:t>
            </a:fld>
            <a:endParaRPr lang="en-GB"/>
          </a:p>
        </p:txBody>
      </p:sp>
      <p:pic>
        <p:nvPicPr>
          <p:cNvPr id="3" name="Picture 2">
            <a:extLst>
              <a:ext uri="{FF2B5EF4-FFF2-40B4-BE49-F238E27FC236}">
                <a16:creationId xmlns:a16="http://schemas.microsoft.com/office/drawing/2014/main" id="{B718D6F4-DC87-D262-52B2-875B18C6AFEE}"/>
              </a:ext>
            </a:extLst>
          </p:cNvPr>
          <p:cNvPicPr>
            <a:picLocks noChangeAspect="1"/>
          </p:cNvPicPr>
          <p:nvPr/>
        </p:nvPicPr>
        <p:blipFill>
          <a:blip r:embed="rId3"/>
          <a:stretch>
            <a:fillRect/>
          </a:stretch>
        </p:blipFill>
        <p:spPr>
          <a:xfrm>
            <a:off x="931817" y="2830287"/>
            <a:ext cx="6940732" cy="2313214"/>
          </a:xfrm>
          <a:prstGeom prst="rect">
            <a:avLst/>
          </a:prstGeom>
        </p:spPr>
      </p:pic>
    </p:spTree>
    <p:extLst>
      <p:ext uri="{BB962C8B-B14F-4D97-AF65-F5344CB8AC3E}">
        <p14:creationId xmlns:p14="http://schemas.microsoft.com/office/powerpoint/2010/main" val="311806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51BEC2AF-E8C7-C7A2-6C82-95AE9EC4E61E}"/>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0D3F85A0-CE13-E047-4670-CF79C4B9317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GB" dirty="0"/>
              <a:t>Organizing Project</a:t>
            </a:r>
          </a:p>
        </p:txBody>
      </p:sp>
      <p:sp>
        <p:nvSpPr>
          <p:cNvPr id="105" name="Google Shape;105;p19">
            <a:extLst>
              <a:ext uri="{FF2B5EF4-FFF2-40B4-BE49-F238E27FC236}">
                <a16:creationId xmlns:a16="http://schemas.microsoft.com/office/drawing/2014/main" id="{F39C9F9B-8CE9-421F-AAFF-0D918EA7BBCE}"/>
              </a:ext>
            </a:extLst>
          </p:cNvPr>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fontScale="85000" lnSpcReduction="10000"/>
          </a:bodyPr>
          <a:lstStyle/>
          <a:p>
            <a:pPr marL="114300" indent="0" algn="l">
              <a:spcBef>
                <a:spcPts val="150"/>
              </a:spcBef>
              <a:spcAft>
                <a:spcPts val="450"/>
              </a:spcAft>
              <a:buNone/>
            </a:pPr>
            <a:r>
              <a:rPr lang="en-US" b="1" i="0" u="sng" dirty="0">
                <a:solidFill>
                  <a:srgbClr val="424242"/>
                </a:solidFill>
                <a:effectLst/>
                <a:latin typeface="Raleway" pitchFamily="2" charset="0"/>
              </a:rPr>
              <a:t>5. Use Sections and Annotations</a:t>
            </a:r>
          </a:p>
          <a:p>
            <a:pPr algn="l">
              <a:spcAft>
                <a:spcPts val="600"/>
              </a:spcAft>
              <a:buFont typeface="Arial" panose="020B0604020202020204" pitchFamily="34" charset="0"/>
              <a:buChar char="•"/>
            </a:pPr>
            <a:r>
              <a:rPr lang="en-US" b="0" i="0" dirty="0">
                <a:solidFill>
                  <a:srgbClr val="424242"/>
                </a:solidFill>
                <a:effectLst/>
                <a:latin typeface="Raleway" pitchFamily="2" charset="0"/>
              </a:rPr>
              <a:t>Sections: Divide your designs into sections to create distinct segments for different parts of your project. This is especially useful for handoff to developers.</a:t>
            </a:r>
          </a:p>
          <a:p>
            <a:pPr algn="l">
              <a:spcAft>
                <a:spcPts val="600"/>
              </a:spcAft>
              <a:buFont typeface="Arial" panose="020B0604020202020204" pitchFamily="34" charset="0"/>
              <a:buChar char="•"/>
            </a:pPr>
            <a:r>
              <a:rPr lang="en-US" b="0" i="0" dirty="0">
                <a:solidFill>
                  <a:srgbClr val="424242"/>
                </a:solidFill>
                <a:effectLst/>
                <a:latin typeface="Raleway" pitchFamily="2" charset="0"/>
              </a:rPr>
              <a:t>Annotations: Add annotations to explain design decisions, interactions, and specifications. This helps in communicating your design intent to other team members.</a:t>
            </a:r>
          </a:p>
          <a:p>
            <a:pPr marL="114300" indent="0" algn="l">
              <a:spcBef>
                <a:spcPts val="150"/>
              </a:spcBef>
              <a:spcAft>
                <a:spcPts val="450"/>
              </a:spcAft>
              <a:buNone/>
            </a:pPr>
            <a:r>
              <a:rPr lang="en-US" b="1" i="0" u="sng" dirty="0">
                <a:solidFill>
                  <a:srgbClr val="424242"/>
                </a:solidFill>
                <a:effectLst/>
                <a:latin typeface="Raleway" pitchFamily="2" charset="0"/>
              </a:rPr>
              <a:t>6. Naming Conventions</a:t>
            </a:r>
          </a:p>
          <a:p>
            <a:pPr algn="l">
              <a:spcAft>
                <a:spcPts val="600"/>
              </a:spcAft>
              <a:buFont typeface="Arial" panose="020B0604020202020204" pitchFamily="34" charset="0"/>
              <a:buChar char="•"/>
            </a:pPr>
            <a:r>
              <a:rPr lang="en-US" b="0" i="0" dirty="0">
                <a:solidFill>
                  <a:srgbClr val="424242"/>
                </a:solidFill>
                <a:effectLst/>
                <a:latin typeface="Raleway" pitchFamily="2" charset="0"/>
              </a:rPr>
              <a:t>Consistent Naming: Use consistent naming conventions for files, pages, frames, and layers. This makes it easier to find and understand different parts of your project.</a:t>
            </a:r>
          </a:p>
          <a:p>
            <a:pPr marL="114300" indent="0" algn="l">
              <a:spcBef>
                <a:spcPts val="450"/>
              </a:spcBef>
              <a:spcAft>
                <a:spcPts val="750"/>
              </a:spcAft>
              <a:buNone/>
            </a:pPr>
            <a:r>
              <a:rPr lang="en-US" b="0" i="0" dirty="0">
                <a:solidFill>
                  <a:srgbClr val="424242"/>
                </a:solidFill>
                <a:effectLst/>
                <a:latin typeface="Raleway" pitchFamily="2" charset="0"/>
              </a:rPr>
              <a:t>By following these practices, you can create a well-organized and efficient design system in Figma</a:t>
            </a:r>
          </a:p>
        </p:txBody>
      </p:sp>
      <p:sp>
        <p:nvSpPr>
          <p:cNvPr id="106" name="Google Shape;106;p19">
            <a:extLst>
              <a:ext uri="{FF2B5EF4-FFF2-40B4-BE49-F238E27FC236}">
                <a16:creationId xmlns:a16="http://schemas.microsoft.com/office/drawing/2014/main" id="{31BEDD6B-7CD6-F8A7-EFEE-D702FDE3544B}"/>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25</a:t>
            </a:fld>
            <a:endParaRPr lang="en-GB"/>
          </a:p>
        </p:txBody>
      </p:sp>
    </p:spTree>
    <p:extLst>
      <p:ext uri="{BB962C8B-B14F-4D97-AF65-F5344CB8AC3E}">
        <p14:creationId xmlns:p14="http://schemas.microsoft.com/office/powerpoint/2010/main" val="370908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45" y="1101090"/>
            <a:ext cx="8520430" cy="2309495"/>
          </a:xfrm>
        </p:spPr>
        <p:txBody>
          <a:bodyPr/>
          <a:lstStyle/>
          <a:p>
            <a:pPr algn="ctr"/>
            <a:br>
              <a:rPr lang="en-US" altLang="en-GB" sz="4400"/>
            </a:br>
            <a:r>
              <a:rPr lang="en-US" altLang="en-GB" sz="4400"/>
              <a:t>Thank You</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26</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0" y="1245900"/>
            <a:ext cx="9144000" cy="2651700"/>
          </a:xfrm>
          <a:prstGeom prst="rect">
            <a:avLst/>
          </a:prstGeom>
        </p:spPr>
        <p:txBody>
          <a:bodyPr spcFirstLastPara="1" wrap="square" lIns="91425" tIns="91425" rIns="91425" bIns="91425" anchor="ctr" anchorCtr="0">
            <a:normAutofit/>
          </a:bodyPr>
          <a:lstStyle/>
          <a:p>
            <a:br>
              <a:rPr lang="en-US" b="1" dirty="0"/>
            </a:br>
            <a:r>
              <a:rPr lang="en-US" b="1" dirty="0"/>
              <a:t>Boolean and Variants</a:t>
            </a:r>
            <a:br>
              <a:rPr lang="en-US" b="1" dirty="0"/>
            </a:br>
            <a:endParaRPr lang="en-US" alt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Boolean and Variants</a:t>
            </a:r>
            <a:br>
              <a:rPr lang="en-US" b="1" dirty="0"/>
            </a:br>
            <a:endParaRPr lang="en-US" altLang="en-GB" dirty="0"/>
          </a:p>
        </p:txBody>
      </p:sp>
      <p:sp>
        <p:nvSpPr>
          <p:cNvPr id="93" name="Google Shape;93;p17"/>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fontScale="85000" lnSpcReduction="20000"/>
          </a:bodyPr>
          <a:lstStyle/>
          <a:p>
            <a:pPr lvl="0"/>
            <a:r>
              <a:rPr lang="en-US" altLang="en-GB" b="1" dirty="0"/>
              <a:t>What Are </a:t>
            </a:r>
            <a:r>
              <a:rPr lang="en-US" b="1" dirty="0"/>
              <a:t>Boolean and</a:t>
            </a:r>
            <a:r>
              <a:rPr lang="en-US" altLang="en-GB" b="1" dirty="0"/>
              <a:t> Variants in </a:t>
            </a:r>
            <a:r>
              <a:rPr lang="en-US" altLang="en-GB" b="1" dirty="0" err="1"/>
              <a:t>Figma</a:t>
            </a:r>
            <a:r>
              <a:rPr lang="en-US" altLang="en-GB" b="1" dirty="0"/>
              <a:t>?</a:t>
            </a:r>
          </a:p>
          <a:p>
            <a:pPr marL="114300" indent="0">
              <a:buNone/>
            </a:pPr>
            <a:r>
              <a:rPr lang="en-US" dirty="0"/>
              <a:t>In </a:t>
            </a:r>
            <a:r>
              <a:rPr lang="en-US" dirty="0" err="1"/>
              <a:t>Figma</a:t>
            </a:r>
            <a:r>
              <a:rPr lang="en-US" dirty="0"/>
              <a:t>, Boolean properties and Variants are powerful tools for creating flexible and reusable design components.</a:t>
            </a:r>
          </a:p>
          <a:p>
            <a:r>
              <a:rPr lang="en-US" b="1" u="sng" dirty="0"/>
              <a:t>Boolean Properties</a:t>
            </a:r>
          </a:p>
          <a:p>
            <a:pPr marL="114300" indent="0">
              <a:buNone/>
            </a:pPr>
            <a:r>
              <a:rPr lang="en-US" dirty="0"/>
              <a:t>Boolean properties allow you to toggle the visibility of certain elements within a component. For example, if you have a button component that can either include or exclude an icon, you can use a Boolean property to control the icons visibility. This helps in reducing the number of variants you need to create and keeps your design system more manageable</a:t>
            </a:r>
          </a:p>
          <a:p>
            <a:r>
              <a:rPr lang="en-US" b="1" u="sng" dirty="0"/>
              <a:t>Variants</a:t>
            </a:r>
          </a:p>
          <a:p>
            <a:pPr marL="114300" indent="0">
              <a:buNone/>
            </a:pPr>
            <a:r>
              <a:rPr lang="en-US" dirty="0"/>
              <a:t>Variants are used to create different states or versions of a component. Instead of creating multiple separate components for each state (like a button in its default, hover, and active states), you can create a single component with multiple variants. This makes it easier to manage and update your components. You can arrange these variants in any way you choose within the component set</a:t>
            </a:r>
          </a:p>
          <a:p>
            <a:pPr marL="114300" lvl="0" indent="0">
              <a:buNone/>
            </a:pPr>
            <a:endParaRPr lang="en-US" altLang="en-GB" dirty="0"/>
          </a:p>
          <a:p>
            <a:pPr marL="114300" lvl="0" indent="0" algn="l" rtl="0">
              <a:spcBef>
                <a:spcPts val="0"/>
              </a:spcBef>
              <a:spcAft>
                <a:spcPts val="0"/>
              </a:spcAft>
              <a:buSzPts val="1800"/>
              <a:buNone/>
            </a:pPr>
            <a:endParaRPr lang="en-US" altLang="en-GB" dirty="0"/>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Page - </a:t>
            </a:r>
            <a:fld id="{00000000-1234-1234-1234-123412341234}" type="slidenum">
              <a:rPr lang="en-GB"/>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Boolean and Variants</a:t>
            </a:r>
            <a:br>
              <a:rPr lang="en-US" b="1" dirty="0"/>
            </a:br>
            <a:endParaRPr lang="en-GB" altLang="en-US" dirty="0"/>
          </a:p>
        </p:txBody>
      </p:sp>
      <p:sp>
        <p:nvSpPr>
          <p:cNvPr id="3" name="Text Placeholder 2"/>
          <p:cNvSpPr>
            <a:spLocks noGrp="1"/>
          </p:cNvSpPr>
          <p:nvPr>
            <p:ph type="body" idx="1"/>
          </p:nvPr>
        </p:nvSpPr>
        <p:spPr/>
        <p:txBody>
          <a:bodyPr>
            <a:normAutofit fontScale="77500" lnSpcReduction="20000"/>
          </a:bodyPr>
          <a:lstStyle/>
          <a:p>
            <a:r>
              <a:rPr lang="en-US" altLang="en-GB" dirty="0"/>
              <a:t>Why Are </a:t>
            </a:r>
            <a:r>
              <a:rPr lang="en-US" dirty="0"/>
              <a:t>Boolean and Variants </a:t>
            </a:r>
            <a:r>
              <a:rPr lang="en-US" altLang="en-GB" dirty="0"/>
              <a:t>Important?</a:t>
            </a:r>
          </a:p>
          <a:p>
            <a:pPr marL="114300" indent="0">
              <a:buNone/>
            </a:pPr>
            <a:endParaRPr lang="en-US" altLang="en-GB" dirty="0"/>
          </a:p>
          <a:p>
            <a:r>
              <a:rPr lang="en-US" b="1" i="1" u="sng" dirty="0"/>
              <a:t>Boolean Properties</a:t>
            </a:r>
          </a:p>
          <a:p>
            <a:pPr>
              <a:buFont typeface="+mj-lt"/>
              <a:buAutoNum type="arabicPeriod"/>
            </a:pPr>
            <a:r>
              <a:rPr lang="en-US" dirty="0"/>
              <a:t>Simplify Component Management: By using Boolean properties, you can control the visibility of elements within a component without creating multiple versions. This reduces the complexity of your design system.</a:t>
            </a:r>
          </a:p>
          <a:p>
            <a:pPr>
              <a:buFont typeface="+mj-lt"/>
              <a:buAutoNum type="arabicPeriod"/>
            </a:pPr>
            <a:r>
              <a:rPr lang="en-US" dirty="0"/>
              <a:t>Increase Flexibility: They allow you to easily toggle features on and off, making it simpler to adapt components to different use cases.</a:t>
            </a:r>
          </a:p>
          <a:p>
            <a:r>
              <a:rPr lang="en-US" b="1" i="1" u="sng" dirty="0"/>
              <a:t>Variants</a:t>
            </a:r>
          </a:p>
          <a:p>
            <a:pPr>
              <a:buFont typeface="+mj-lt"/>
              <a:buAutoNum type="arabicPeriod"/>
            </a:pPr>
            <a:r>
              <a:rPr lang="en-US" dirty="0"/>
              <a:t>Streamline Design Updates: Variants enable you to manage different states of a component (like default, hover, and active) within a single component set. This makes it easier to update and maintain consistency across your design.</a:t>
            </a:r>
          </a:p>
          <a:p>
            <a:pPr>
              <a:buFont typeface="+mj-lt"/>
              <a:buAutoNum type="arabicPeriod"/>
            </a:pPr>
            <a:r>
              <a:rPr lang="en-US" dirty="0"/>
              <a:t>Enhance Reusability: With variants, you can create a comprehensive set of component states that can be reused across different parts of your project, ensuring a cohesive design language.</a:t>
            </a:r>
          </a:p>
          <a:p>
            <a:pPr marL="114300" indent="0">
              <a:buNone/>
            </a:pPr>
            <a:r>
              <a:rPr lang="en-US" dirty="0"/>
              <a:t>Overall, these features help you create more organized, scalable, and maintainable design systems.</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4"/>
            <a:ext cx="8520600" cy="982559"/>
          </a:xfrm>
        </p:spPr>
        <p:txBody>
          <a:bodyPr>
            <a:normAutofit fontScale="90000"/>
          </a:bodyPr>
          <a:lstStyle/>
          <a:p>
            <a:pPr algn="ctr"/>
            <a:r>
              <a:rPr lang="en-US" altLang="en-GB" dirty="0">
                <a:sym typeface="+mn-ea"/>
              </a:rPr>
              <a:t>How to Create </a:t>
            </a:r>
            <a:r>
              <a:rPr lang="en-US" b="1" dirty="0"/>
              <a:t>Boolean and Variants</a:t>
            </a:r>
            <a:br>
              <a:rPr lang="en-US" b="1" dirty="0"/>
            </a:b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a:xfrm>
            <a:off x="209148" y="1840878"/>
            <a:ext cx="8520430" cy="2377440"/>
          </a:xfrm>
        </p:spPr>
        <p:txBody>
          <a:bodyPr>
            <a:normAutofit fontScale="85000" lnSpcReduction="20000"/>
          </a:bodyPr>
          <a:lstStyle/>
          <a:p>
            <a:r>
              <a:rPr lang="en-US" dirty="0"/>
              <a:t>Creating Boolean properties and Variants in </a:t>
            </a:r>
            <a:r>
              <a:rPr lang="en-US" dirty="0" err="1"/>
              <a:t>Figma</a:t>
            </a:r>
            <a:r>
              <a:rPr lang="en-US" dirty="0"/>
              <a:t> can greatly enhance your design workflow. Here’s a step-by-step guide for both:</a:t>
            </a:r>
          </a:p>
          <a:p>
            <a:r>
              <a:rPr lang="en-US" b="1" i="1" u="sng" dirty="0"/>
              <a:t>Creating Boolean Properties</a:t>
            </a:r>
          </a:p>
          <a:p>
            <a:pPr>
              <a:buFont typeface="+mj-lt"/>
              <a:buAutoNum type="arabicPeriod"/>
            </a:pPr>
            <a:r>
              <a:rPr lang="en-US" dirty="0"/>
              <a:t>Select Your Component: Click on the component you want to add a Boolean property to.</a:t>
            </a:r>
          </a:p>
          <a:p>
            <a:pPr>
              <a:buFont typeface="+mj-lt"/>
              <a:buAutoNum type="arabicPeriod"/>
            </a:pPr>
            <a:r>
              <a:rPr lang="en-US" dirty="0"/>
              <a:t>Add Property: In the right-side panel, under the Design tab, click on the ‘Add Property’ option.</a:t>
            </a:r>
          </a:p>
          <a:p>
            <a:pPr>
              <a:buFont typeface="+mj-lt"/>
              <a:buAutoNum type="arabicPeriod"/>
            </a:pPr>
            <a:r>
              <a:rPr lang="en-US" dirty="0"/>
              <a:t>Choose Boolean: Select ‘Boolean’ from the list of options.</a:t>
            </a:r>
          </a:p>
          <a:p>
            <a:pPr>
              <a:buFont typeface="+mj-lt"/>
              <a:buAutoNum type="arabicPeriod"/>
            </a:pPr>
            <a:r>
              <a:rPr lang="en-US" dirty="0"/>
              <a:t>Name and Set Value: Assign a </a:t>
            </a:r>
            <a:r>
              <a:rPr lang="en-US" dirty="0">
                <a:latin typeface="+mj-lt"/>
              </a:rPr>
              <a:t>unique</a:t>
            </a:r>
            <a:r>
              <a:rPr lang="en-US" dirty="0"/>
              <a:t> name to your property and specify its default value (true or false).</a:t>
            </a:r>
          </a:p>
          <a:p>
            <a:pPr marL="114300" indent="0">
              <a:buNone/>
            </a:pPr>
            <a:r>
              <a:rPr lang="en-US" dirty="0"/>
              <a:t>This will allow you to toggle the visibility of certain elements within your component</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4"/>
            <a:ext cx="8520600" cy="982559"/>
          </a:xfrm>
        </p:spPr>
        <p:txBody>
          <a:bodyPr>
            <a:normAutofit fontScale="90000"/>
          </a:bodyPr>
          <a:lstStyle/>
          <a:p>
            <a:pPr algn="ctr"/>
            <a:r>
              <a:rPr lang="en-US" altLang="en-GB" dirty="0">
                <a:sym typeface="+mn-ea"/>
              </a:rPr>
              <a:t>How to Create </a:t>
            </a:r>
            <a:r>
              <a:rPr lang="en-US" b="1" dirty="0"/>
              <a:t>Boolean and Variants</a:t>
            </a:r>
            <a:br>
              <a:rPr lang="en-US" b="1" dirty="0"/>
            </a:b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a:xfrm>
            <a:off x="209148" y="1840878"/>
            <a:ext cx="8520430" cy="2377440"/>
          </a:xfrm>
        </p:spPr>
        <p:txBody>
          <a:bodyPr>
            <a:normAutofit fontScale="77500" lnSpcReduction="20000"/>
          </a:bodyPr>
          <a:lstStyle/>
          <a:p>
            <a:r>
              <a:rPr lang="en-US" sz="2300" b="1" i="1" u="sng" dirty="0"/>
              <a:t>Creating Variants</a:t>
            </a:r>
          </a:p>
          <a:p>
            <a:pPr>
              <a:buFont typeface="+mj-lt"/>
              <a:buAutoNum type="arabicPeriod"/>
            </a:pPr>
            <a:r>
              <a:rPr lang="en-US" dirty="0"/>
              <a:t>Create a Component: Start by creating a component that you want to have multiple variants of.</a:t>
            </a:r>
          </a:p>
          <a:p>
            <a:pPr>
              <a:buFont typeface="+mj-lt"/>
              <a:buAutoNum type="arabicPeriod"/>
            </a:pPr>
            <a:r>
              <a:rPr lang="en-US" dirty="0"/>
              <a:t>Add Variants: Select the component and click on the ‘Combine as Variants’ button in the right sidebar. This will group your component into a set.</a:t>
            </a:r>
          </a:p>
          <a:p>
            <a:pPr>
              <a:buFont typeface="+mj-lt"/>
              <a:buAutoNum type="arabicPeriod"/>
            </a:pPr>
            <a:r>
              <a:rPr lang="en-US" dirty="0"/>
              <a:t>Define Properties: Name your properties (like size, state, color) and set their values for each variant.</a:t>
            </a:r>
          </a:p>
          <a:p>
            <a:pPr>
              <a:buFont typeface="+mj-lt"/>
              <a:buAutoNum type="arabicPeriod"/>
            </a:pPr>
            <a:r>
              <a:rPr lang="en-US" dirty="0"/>
              <a:t>Organize Variants: Arrange your variants within the component set for easy access and management.</a:t>
            </a:r>
          </a:p>
          <a:p>
            <a:pPr marL="114300" indent="0">
              <a:buNone/>
            </a:pPr>
            <a:r>
              <a:rPr lang="en-US" dirty="0"/>
              <a:t>Using variants, you can manage different states or versions of a component within a single set, making your design system more efficient</a:t>
            </a: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7</a:t>
            </a:fld>
            <a:endParaRPr lang="en-GB"/>
          </a:p>
        </p:txBody>
      </p:sp>
    </p:spTree>
    <p:extLst>
      <p:ext uri="{BB962C8B-B14F-4D97-AF65-F5344CB8AC3E}">
        <p14:creationId xmlns:p14="http://schemas.microsoft.com/office/powerpoint/2010/main" val="425910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p:cNvSpPr>
            <a:spLocks noGrp="1"/>
          </p:cNvSpPr>
          <p:nvPr>
            <p:ph type="body" idx="1"/>
          </p:nvPr>
        </p:nvSpPr>
        <p:spPr/>
        <p:txBody>
          <a:bodyPr/>
          <a:lstStyle/>
          <a:p>
            <a:pPr marL="114300" indent="0">
              <a:buNone/>
            </a:pPr>
            <a:r>
              <a:rPr lang="en-US" b="1" dirty="0"/>
              <a:t>1- Create Boolean</a:t>
            </a:r>
          </a:p>
          <a:p>
            <a:r>
              <a:rPr lang="en-US" sz="1200" dirty="0"/>
              <a:t>Select an Asset</a:t>
            </a:r>
          </a:p>
          <a:p>
            <a:r>
              <a:rPr lang="en-US" sz="1200" dirty="0"/>
              <a:t>Choose what asset you want to convert to </a:t>
            </a:r>
            <a:r>
              <a:rPr lang="en-US" sz="1200" dirty="0" err="1"/>
              <a:t>boolean</a:t>
            </a:r>
            <a:r>
              <a:rPr lang="en-US" sz="1200" dirty="0"/>
              <a:t> (a button or icon or any element). Detach instance and rename the button.</a:t>
            </a:r>
          </a:p>
          <a:p>
            <a:pPr marL="114300" indent="0">
              <a:buNone/>
            </a:pPr>
            <a:br>
              <a:rPr lang="en-US" dirty="0"/>
            </a:br>
            <a:endParaRPr lang="en-US" altLang="en-GB" dirty="0"/>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8</a:t>
            </a:fld>
            <a:endParaRPr lang="en-GB"/>
          </a:p>
        </p:txBody>
      </p:sp>
      <p:pic>
        <p:nvPicPr>
          <p:cNvPr id="6" name="Picture 5" descr="A screenshot of a computer&#10;&#10;AI-generated content may be incorrect.">
            <a:extLst>
              <a:ext uri="{FF2B5EF4-FFF2-40B4-BE49-F238E27FC236}">
                <a16:creationId xmlns:a16="http://schemas.microsoft.com/office/drawing/2014/main" id="{3902A166-6166-11C5-B1D8-30343BCB07F0}"/>
              </a:ext>
            </a:extLst>
          </p:cNvPr>
          <p:cNvPicPr>
            <a:picLocks noChangeAspect="1"/>
          </p:cNvPicPr>
          <p:nvPr/>
        </p:nvPicPr>
        <p:blipFill>
          <a:blip r:embed="rId2"/>
          <a:srcRect b="10100"/>
          <a:stretch/>
        </p:blipFill>
        <p:spPr>
          <a:xfrm>
            <a:off x="2467779" y="2187628"/>
            <a:ext cx="5321147" cy="27748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C15A-A802-94E8-394B-B99C972A0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388CD-B245-3D24-3A0E-7E62AFCC2A12}"/>
              </a:ext>
            </a:extLst>
          </p:cNvPr>
          <p:cNvSpPr>
            <a:spLocks noGrp="1"/>
          </p:cNvSpPr>
          <p:nvPr>
            <p:ph type="title"/>
          </p:nvPr>
        </p:nvSpPr>
        <p:spPr/>
        <p:txBody>
          <a:bodyPr>
            <a:normAutofit fontScale="90000"/>
          </a:bodyPr>
          <a:lstStyle/>
          <a:p>
            <a:r>
              <a:rPr lang="en-US" altLang="en-GB" dirty="0">
                <a:sym typeface="+mn-ea"/>
              </a:rPr>
              <a:t>How to Create </a:t>
            </a:r>
            <a:r>
              <a:rPr lang="en-US" b="1" dirty="0"/>
              <a:t>Boolean and Variants</a:t>
            </a:r>
            <a:r>
              <a:rPr lang="en-US" altLang="en-GB" dirty="0">
                <a:sym typeface="+mn-ea"/>
              </a:rPr>
              <a:t> in </a:t>
            </a:r>
            <a:r>
              <a:rPr lang="en-US" altLang="en-GB" dirty="0" err="1">
                <a:sym typeface="+mn-ea"/>
              </a:rPr>
              <a:t>Figma</a:t>
            </a:r>
            <a:endParaRPr lang="en-GB" altLang="en-US" dirty="0"/>
          </a:p>
        </p:txBody>
      </p:sp>
      <p:sp>
        <p:nvSpPr>
          <p:cNvPr id="3" name="Text Placeholder 2">
            <a:extLst>
              <a:ext uri="{FF2B5EF4-FFF2-40B4-BE49-F238E27FC236}">
                <a16:creationId xmlns:a16="http://schemas.microsoft.com/office/drawing/2014/main" id="{BBAEE78D-E1A7-DF12-C6C5-BDD0662DC91E}"/>
              </a:ext>
            </a:extLst>
          </p:cNvPr>
          <p:cNvSpPr>
            <a:spLocks noGrp="1"/>
          </p:cNvSpPr>
          <p:nvPr>
            <p:ph type="body" idx="1"/>
          </p:nvPr>
        </p:nvSpPr>
        <p:spPr/>
        <p:txBody>
          <a:bodyPr/>
          <a:lstStyle/>
          <a:p>
            <a:pPr marL="114300" indent="0" algn="l">
              <a:lnSpc>
                <a:spcPts val="2400"/>
              </a:lnSpc>
              <a:buNone/>
            </a:pPr>
            <a:r>
              <a:rPr lang="en-US" b="1" i="0" dirty="0">
                <a:solidFill>
                  <a:srgbClr val="242424"/>
                </a:solidFill>
                <a:effectLst/>
                <a:latin typeface="Raleway" pitchFamily="2" charset="0"/>
              </a:rPr>
              <a:t>2. Add an icon</a:t>
            </a:r>
          </a:p>
          <a:p>
            <a:pPr algn="l">
              <a:lnSpc>
                <a:spcPts val="2400"/>
              </a:lnSpc>
            </a:pPr>
            <a:r>
              <a:rPr lang="en-US" sz="1200" b="0" i="0" dirty="0">
                <a:solidFill>
                  <a:srgbClr val="242424"/>
                </a:solidFill>
                <a:effectLst/>
                <a:latin typeface="Raleway" pitchFamily="2" charset="0"/>
              </a:rPr>
              <a:t>Select an icon, then click the v3 button and paste the icon into the button. Change the Horizontal resizing into Hug Contents</a:t>
            </a:r>
          </a:p>
        </p:txBody>
      </p:sp>
      <p:sp>
        <p:nvSpPr>
          <p:cNvPr id="4" name="Slide Number Placeholder 3">
            <a:extLst>
              <a:ext uri="{FF2B5EF4-FFF2-40B4-BE49-F238E27FC236}">
                <a16:creationId xmlns:a16="http://schemas.microsoft.com/office/drawing/2014/main" id="{1A64B168-BA94-968F-6133-F7DA31B168C9}"/>
              </a:ext>
            </a:extLst>
          </p:cNvPr>
          <p:cNvSpPr>
            <a:spLocks noGrp="1"/>
          </p:cNvSpPr>
          <p:nvPr>
            <p:ph type="sldNum" idx="12"/>
          </p:nvPr>
        </p:nvSpPr>
        <p:spPr/>
        <p:txBody>
          <a:bodyPr/>
          <a:lstStyle/>
          <a:p>
            <a:pPr marL="0" lvl="0" indent="0" algn="l" rtl="0">
              <a:spcBef>
                <a:spcPts val="0"/>
              </a:spcBef>
              <a:spcAft>
                <a:spcPts val="0"/>
              </a:spcAft>
              <a:buNone/>
            </a:pPr>
            <a:r>
              <a:rPr lang="en-GB"/>
              <a:t>Page - </a:t>
            </a:r>
            <a:fld id="{00000000-1234-1234-1234-123412341234}" type="slidenum">
              <a:rPr lang="en-GB"/>
              <a:t>9</a:t>
            </a:fld>
            <a:endParaRPr lang="en-GB"/>
          </a:p>
        </p:txBody>
      </p:sp>
      <p:pic>
        <p:nvPicPr>
          <p:cNvPr id="1026" name="Picture 2">
            <a:extLst>
              <a:ext uri="{FF2B5EF4-FFF2-40B4-BE49-F238E27FC236}">
                <a16:creationId xmlns:a16="http://schemas.microsoft.com/office/drawing/2014/main" id="{88EA306E-C4A6-BDCF-D205-61166CCE191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972020" y="2203372"/>
            <a:ext cx="6004192" cy="275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525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1733</Words>
  <Application>Microsoft Office PowerPoint</Application>
  <PresentationFormat>On-screen Show (16:9)</PresentationFormat>
  <Paragraphs>129</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Raleway Light</vt:lpstr>
      <vt:lpstr>Raleway Medium</vt:lpstr>
      <vt:lpstr>Raleway</vt:lpstr>
      <vt:lpstr>Arial</vt:lpstr>
      <vt:lpstr>Raleway SemiBold</vt:lpstr>
      <vt:lpstr>Simple Light</vt:lpstr>
      <vt:lpstr>UI/UX Principles</vt:lpstr>
      <vt:lpstr>Agenda</vt:lpstr>
      <vt:lpstr> Boolean and Variants </vt:lpstr>
      <vt:lpstr>Boolean and Variants </vt:lpstr>
      <vt:lpstr>Boolean and Variants </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How to Create Boolean and Variants in Figma</vt:lpstr>
      <vt:lpstr>Organizing Project</vt:lpstr>
      <vt:lpstr>Organizing Project</vt:lpstr>
      <vt:lpstr>Organizing Project</vt:lpstr>
      <vt:lpstr>Organizing Project</vt:lpstr>
      <vt:lpstr>Organizing Project</vt:lpstr>
      <vt:lpstr>Organizing Project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Interaction</dc:title>
  <dc:creator/>
  <cp:lastModifiedBy>Mohamed.AbdelLatif</cp:lastModifiedBy>
  <cp:revision>8</cp:revision>
  <dcterms:created xsi:type="dcterms:W3CDTF">2025-02-25T22:50:00Z</dcterms:created>
  <dcterms:modified xsi:type="dcterms:W3CDTF">2025-03-04T21:33:38Z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71F8CF4BECDD4D47B66A4AB9438889A6_12</vt:lpwstr>
  </property>
  <property fmtid="{D5CDD505-2E9C-101B-9397-08002B2CF9AE}" pid="3" name="KSOProductBuildVer">
    <vt:lpwstr>2057-12.2.0.19821</vt:lpwstr>
  </property>
</Properties>
</file>